
<file path=[Content_Types].xml><?xml version="1.0" encoding="utf-8"?>
<Types xmlns="http://schemas.openxmlformats.org/package/2006/content-types">
  <Default Extension="gif" ContentType="image/gi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73" r:id="rId12"/>
    <p:sldId id="266" r:id="rId13"/>
    <p:sldId id="274" r:id="rId14"/>
    <p:sldId id="275" r:id="rId15"/>
    <p:sldId id="276" r:id="rId16"/>
    <p:sldId id="277" r:id="rId17"/>
    <p:sldId id="268" r:id="rId18"/>
    <p:sldId id="269" r:id="rId19"/>
    <p:sldId id="272" r:id="rId20"/>
    <p:sldId id="271"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21" autoAdjust="0"/>
    <p:restoredTop sz="73077" autoAdjust="0"/>
  </p:normalViewPr>
  <p:slideViewPr>
    <p:cSldViewPr snapToGrid="0">
      <p:cViewPr varScale="1">
        <p:scale>
          <a:sx n="61" d="100"/>
          <a:sy n="61" d="100"/>
        </p:scale>
        <p:origin x="1210"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Merhaba</a:t>
            </a:r>
            <a:r>
              <a:rPr lang="en-US" dirty="0"/>
              <a:t>, </a:t>
            </a:r>
            <a:r>
              <a:rPr lang="en-US" dirty="0" err="1"/>
              <a:t>bugün</a:t>
            </a:r>
            <a:r>
              <a:rPr lang="en-US" dirty="0"/>
              <a:t> </a:t>
            </a:r>
            <a:r>
              <a:rPr lang="en-US" dirty="0" err="1"/>
              <a:t>Hacettepe</a:t>
            </a:r>
            <a:r>
              <a:rPr lang="en-US" dirty="0"/>
              <a:t> </a:t>
            </a:r>
            <a:r>
              <a:rPr lang="en-US" dirty="0" err="1"/>
              <a:t>Üniversitesi</a:t>
            </a:r>
            <a:r>
              <a:rPr lang="en-US" dirty="0"/>
              <a:t> </a:t>
            </a:r>
            <a:r>
              <a:rPr lang="en-US" dirty="0" err="1"/>
              <a:t>Bilişim</a:t>
            </a:r>
            <a:r>
              <a:rPr lang="en-US" dirty="0"/>
              <a:t> </a:t>
            </a:r>
            <a:r>
              <a:rPr lang="en-US" dirty="0" err="1"/>
              <a:t>Enstitüsü</a:t>
            </a:r>
            <a:r>
              <a:rPr lang="en-US" dirty="0"/>
              <a:t>, VBM 689 </a:t>
            </a:r>
            <a:r>
              <a:rPr lang="en-US" dirty="0" err="1"/>
              <a:t>Derin</a:t>
            </a:r>
            <a:r>
              <a:rPr lang="en-US" dirty="0"/>
              <a:t> </a:t>
            </a:r>
            <a:r>
              <a:rPr lang="en-US" dirty="0" err="1"/>
              <a:t>Öğrenmenin</a:t>
            </a:r>
            <a:r>
              <a:rPr lang="en-US" dirty="0"/>
              <a:t> </a:t>
            </a:r>
            <a:r>
              <a:rPr lang="en-US" dirty="0" err="1"/>
              <a:t>Uygulamaları</a:t>
            </a:r>
            <a:r>
              <a:rPr lang="en-US" dirty="0"/>
              <a:t> </a:t>
            </a:r>
            <a:r>
              <a:rPr lang="en-US" dirty="0" err="1"/>
              <a:t>dersi</a:t>
            </a:r>
            <a:r>
              <a:rPr lang="en-US" dirty="0"/>
              <a:t> </a:t>
            </a:r>
            <a:r>
              <a:rPr lang="en-US" dirty="0" err="1"/>
              <a:t>kapsamında</a:t>
            </a:r>
            <a:r>
              <a:rPr lang="en-US" dirty="0"/>
              <a:t> </a:t>
            </a:r>
            <a:r>
              <a:rPr lang="tr-TR" dirty="0"/>
              <a:t>ben Mert Çalışkan ve arkadaşım Faruk Tekbaş ile birlikte hazırladığımız</a:t>
            </a:r>
            <a:r>
              <a:rPr lang="en-US" dirty="0"/>
              <a:t> 'Pokémon </a:t>
            </a:r>
            <a:r>
              <a:rPr lang="en-US" dirty="0" err="1"/>
              <a:t>Sınıflandırma</a:t>
            </a:r>
            <a:r>
              <a:rPr lang="en-US" dirty="0"/>
              <a:t>' </a:t>
            </a:r>
            <a:r>
              <a:rPr lang="en-US" dirty="0" err="1"/>
              <a:t>projemizi</a:t>
            </a:r>
            <a:r>
              <a:rPr lang="en-US" dirty="0"/>
              <a:t> </a:t>
            </a:r>
            <a:r>
              <a:rPr lang="en-US" dirty="0" err="1"/>
              <a:t>sunmaktan</a:t>
            </a:r>
            <a:r>
              <a:rPr lang="en-US" dirty="0"/>
              <a:t> </a:t>
            </a:r>
            <a:r>
              <a:rPr lang="en-US" dirty="0" err="1"/>
              <a:t>büyük</a:t>
            </a:r>
            <a:r>
              <a:rPr lang="en-US" dirty="0"/>
              <a:t> </a:t>
            </a:r>
            <a:r>
              <a:rPr lang="en-US" dirty="0" err="1"/>
              <a:t>mutluluk</a:t>
            </a:r>
            <a:r>
              <a:rPr lang="en-US" dirty="0"/>
              <a:t> </a:t>
            </a:r>
            <a:r>
              <a:rPr lang="en-US" dirty="0" err="1"/>
              <a:t>duyuyoruz</a:t>
            </a:r>
            <a:r>
              <a:rPr lang="en-US" dirty="0"/>
              <a:t>.</a:t>
            </a:r>
            <a:endParaRPr lang="tr-TR" dirty="0"/>
          </a:p>
          <a:p>
            <a:pPr marL="0" lvl="0" indent="0" algn="l" rtl="0">
              <a:spcBef>
                <a:spcPts val="0"/>
              </a:spcBef>
              <a:spcAft>
                <a:spcPts val="0"/>
              </a:spcAft>
              <a:buNone/>
            </a:pPr>
            <a:endParaRPr lang="tr-T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e1f098072e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e1f098072e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Projemizde</a:t>
            </a:r>
            <a:r>
              <a:rPr lang="en-US" dirty="0"/>
              <a:t>, Pokémon </a:t>
            </a:r>
            <a:r>
              <a:rPr lang="en-US" dirty="0" err="1"/>
              <a:t>türlerini</a:t>
            </a:r>
            <a:r>
              <a:rPr lang="en-US" dirty="0"/>
              <a:t> </a:t>
            </a:r>
            <a:r>
              <a:rPr lang="en-US" dirty="0" err="1"/>
              <a:t>sınıflandırmak</a:t>
            </a:r>
            <a:r>
              <a:rPr lang="en-US" dirty="0"/>
              <a:t> </a:t>
            </a:r>
            <a:r>
              <a:rPr lang="en-US" dirty="0" err="1"/>
              <a:t>amacıyla</a:t>
            </a:r>
            <a:r>
              <a:rPr lang="en-US" dirty="0"/>
              <a:t> </a:t>
            </a:r>
            <a:r>
              <a:rPr lang="en-US" dirty="0" err="1"/>
              <a:t>Çok</a:t>
            </a:r>
            <a:r>
              <a:rPr lang="en-US" dirty="0"/>
              <a:t> </a:t>
            </a:r>
            <a:r>
              <a:rPr lang="en-US" dirty="0" err="1"/>
              <a:t>Katmanlı</a:t>
            </a:r>
            <a:r>
              <a:rPr lang="en-US" dirty="0"/>
              <a:t> </a:t>
            </a:r>
            <a:r>
              <a:rPr lang="en-US" dirty="0" err="1"/>
              <a:t>Algılayıcılar</a:t>
            </a:r>
            <a:r>
              <a:rPr lang="en-US" dirty="0"/>
              <a:t> </a:t>
            </a:r>
            <a:r>
              <a:rPr lang="en-US" dirty="0" err="1"/>
              <a:t>ve</a:t>
            </a:r>
            <a:r>
              <a:rPr lang="en-US" dirty="0"/>
              <a:t> </a:t>
            </a:r>
            <a:r>
              <a:rPr lang="en-US" dirty="0" err="1"/>
              <a:t>Konvolüsyonel</a:t>
            </a:r>
            <a:r>
              <a:rPr lang="en-US" dirty="0"/>
              <a:t> </a:t>
            </a:r>
            <a:r>
              <a:rPr lang="en-US" dirty="0" err="1"/>
              <a:t>Sinir</a:t>
            </a:r>
            <a:r>
              <a:rPr lang="en-US" dirty="0"/>
              <a:t> </a:t>
            </a:r>
            <a:r>
              <a:rPr lang="en-US" dirty="0" err="1"/>
              <a:t>Ağları</a:t>
            </a:r>
            <a:r>
              <a:rPr lang="en-US" dirty="0"/>
              <a:t> </a:t>
            </a:r>
            <a:r>
              <a:rPr lang="en-US" dirty="0" err="1"/>
              <a:t>olmak</a:t>
            </a:r>
            <a:r>
              <a:rPr lang="en-US" dirty="0"/>
              <a:t> </a:t>
            </a:r>
            <a:r>
              <a:rPr lang="en-US" dirty="0" err="1"/>
              <a:t>üzere</a:t>
            </a:r>
            <a:r>
              <a:rPr lang="en-US" dirty="0"/>
              <a:t> </a:t>
            </a:r>
            <a:r>
              <a:rPr lang="en-US" dirty="0" err="1"/>
              <a:t>iki</a:t>
            </a:r>
            <a:r>
              <a:rPr lang="en-US" dirty="0"/>
              <a:t> ana </a:t>
            </a:r>
            <a:r>
              <a:rPr lang="en-US" dirty="0" err="1"/>
              <a:t>derin</a:t>
            </a:r>
            <a:r>
              <a:rPr lang="en-US" dirty="0"/>
              <a:t> </a:t>
            </a:r>
            <a:r>
              <a:rPr lang="en-US" dirty="0" err="1"/>
              <a:t>öğrenme</a:t>
            </a:r>
            <a:r>
              <a:rPr lang="en-US" dirty="0"/>
              <a:t> </a:t>
            </a:r>
            <a:r>
              <a:rPr lang="en-US" dirty="0" err="1"/>
              <a:t>modeli</a:t>
            </a:r>
            <a:r>
              <a:rPr lang="en-US" dirty="0"/>
              <a:t> </a:t>
            </a:r>
            <a:r>
              <a:rPr lang="en-US" dirty="0" err="1"/>
              <a:t>kullanıldı</a:t>
            </a:r>
            <a:r>
              <a:rPr lang="en-US" dirty="0"/>
              <a:t>. </a:t>
            </a:r>
            <a:endParaRPr lang="tr-TR" dirty="0"/>
          </a:p>
          <a:p>
            <a:pPr marL="0" lvl="0" indent="0" algn="l" rtl="0">
              <a:spcBef>
                <a:spcPts val="0"/>
              </a:spcBef>
              <a:spcAft>
                <a:spcPts val="0"/>
              </a:spcAft>
              <a:buNone/>
            </a:pPr>
            <a:endParaRPr lang="tr-TR" dirty="0"/>
          </a:p>
          <a:p>
            <a:pPr marL="0" lvl="0" indent="0" algn="l" rtl="0">
              <a:spcBef>
                <a:spcPts val="0"/>
              </a:spcBef>
              <a:spcAft>
                <a:spcPts val="0"/>
              </a:spcAft>
              <a:buNone/>
            </a:pPr>
            <a:r>
              <a:rPr lang="en-US" dirty="0" err="1"/>
              <a:t>Toplamda</a:t>
            </a:r>
            <a:r>
              <a:rPr lang="en-US" dirty="0"/>
              <a:t> on </a:t>
            </a:r>
            <a:r>
              <a:rPr lang="en-US" dirty="0" err="1"/>
              <a:t>adet</a:t>
            </a:r>
            <a:r>
              <a:rPr lang="en-US" dirty="0"/>
              <a:t> model </a:t>
            </a:r>
            <a:r>
              <a:rPr lang="en-US" dirty="0" err="1"/>
              <a:t>üzerinde</a:t>
            </a:r>
            <a:r>
              <a:rPr lang="en-US" dirty="0"/>
              <a:t> </a:t>
            </a:r>
            <a:r>
              <a:rPr lang="en-US" dirty="0" err="1"/>
              <a:t>çeşitli</a:t>
            </a:r>
            <a:r>
              <a:rPr lang="en-US" dirty="0"/>
              <a:t> </a:t>
            </a:r>
            <a:r>
              <a:rPr lang="en-US" dirty="0" err="1"/>
              <a:t>denemeler</a:t>
            </a:r>
            <a:r>
              <a:rPr lang="en-US" dirty="0"/>
              <a:t> </a:t>
            </a:r>
            <a:r>
              <a:rPr lang="en-US" dirty="0" err="1"/>
              <a:t>yapılarak</a:t>
            </a:r>
            <a:r>
              <a:rPr lang="en-US" dirty="0"/>
              <a:t>, </a:t>
            </a:r>
            <a:r>
              <a:rPr lang="en-US" dirty="0" err="1"/>
              <a:t>en</a:t>
            </a:r>
            <a:r>
              <a:rPr lang="en-US" dirty="0"/>
              <a:t> </a:t>
            </a:r>
            <a:r>
              <a:rPr lang="en-US" dirty="0" err="1"/>
              <a:t>etkili</a:t>
            </a:r>
            <a:r>
              <a:rPr lang="en-US" dirty="0"/>
              <a:t> </a:t>
            </a:r>
            <a:r>
              <a:rPr lang="en-US" dirty="0" err="1"/>
              <a:t>sınıflandırma</a:t>
            </a:r>
            <a:r>
              <a:rPr lang="en-US" dirty="0"/>
              <a:t> </a:t>
            </a:r>
            <a:r>
              <a:rPr lang="en-US" dirty="0" err="1"/>
              <a:t>sonuçları</a:t>
            </a:r>
            <a:r>
              <a:rPr lang="en-US" dirty="0"/>
              <a:t> </a:t>
            </a:r>
            <a:r>
              <a:rPr lang="en-US" dirty="0" err="1"/>
              <a:t>elde</a:t>
            </a:r>
            <a:r>
              <a:rPr lang="en-US" dirty="0"/>
              <a:t> </a:t>
            </a:r>
            <a:r>
              <a:rPr lang="en-US" dirty="0" err="1"/>
              <a:t>etmeye</a:t>
            </a:r>
            <a:r>
              <a:rPr lang="en-US" dirty="0"/>
              <a:t> </a:t>
            </a:r>
            <a:r>
              <a:rPr lang="en-US" dirty="0" err="1"/>
              <a:t>çalışıldı</a:t>
            </a:r>
            <a:r>
              <a:rPr lang="en-US" dirty="0"/>
              <a:t>. </a:t>
            </a:r>
            <a:endParaRPr lang="tr-TR" dirty="0"/>
          </a:p>
          <a:p>
            <a:pPr marL="0" lvl="0" indent="0" algn="l" rtl="0">
              <a:spcBef>
                <a:spcPts val="0"/>
              </a:spcBef>
              <a:spcAft>
                <a:spcPts val="0"/>
              </a:spcAft>
              <a:buNone/>
            </a:pPr>
            <a:endParaRPr lang="tr-TR" dirty="0"/>
          </a:p>
          <a:p>
            <a:pPr marL="0" lvl="0" indent="0" algn="l" rtl="0">
              <a:spcBef>
                <a:spcPts val="0"/>
              </a:spcBef>
              <a:spcAft>
                <a:spcPts val="0"/>
              </a:spcAft>
              <a:buNone/>
            </a:pPr>
            <a:r>
              <a:rPr lang="en-US" dirty="0"/>
              <a:t>Her </a:t>
            </a:r>
            <a:r>
              <a:rPr lang="en-US" dirty="0" err="1"/>
              <a:t>bir</a:t>
            </a:r>
            <a:r>
              <a:rPr lang="en-US" dirty="0"/>
              <a:t> model, </a:t>
            </a:r>
            <a:r>
              <a:rPr lang="en-US" dirty="0" err="1"/>
              <a:t>farklı</a:t>
            </a:r>
            <a:r>
              <a:rPr lang="en-US" dirty="0"/>
              <a:t> </a:t>
            </a:r>
            <a:r>
              <a:rPr lang="en-US" dirty="0" err="1"/>
              <a:t>katman</a:t>
            </a:r>
            <a:r>
              <a:rPr lang="en-US" dirty="0"/>
              <a:t> </a:t>
            </a:r>
            <a:r>
              <a:rPr lang="en-US" dirty="0" err="1"/>
              <a:t>yapıları</a:t>
            </a:r>
            <a:r>
              <a:rPr lang="en-US" dirty="0"/>
              <a:t>, </a:t>
            </a:r>
            <a:r>
              <a:rPr lang="en-US" dirty="0" err="1"/>
              <a:t>optimizasyon</a:t>
            </a:r>
            <a:r>
              <a:rPr lang="en-US" dirty="0"/>
              <a:t> </a:t>
            </a:r>
            <a:r>
              <a:rPr lang="en-US" dirty="0" err="1"/>
              <a:t>algoritmaları</a:t>
            </a:r>
            <a:r>
              <a:rPr lang="en-US" dirty="0"/>
              <a:t>, </a:t>
            </a:r>
            <a:r>
              <a:rPr lang="en-US" dirty="0" err="1"/>
              <a:t>regülarizasyon</a:t>
            </a:r>
            <a:r>
              <a:rPr lang="en-US" dirty="0"/>
              <a:t> </a:t>
            </a:r>
            <a:r>
              <a:rPr lang="en-US" dirty="0" err="1"/>
              <a:t>yöntemleri</a:t>
            </a:r>
            <a:r>
              <a:rPr lang="en-US" dirty="0"/>
              <a:t> </a:t>
            </a:r>
            <a:r>
              <a:rPr lang="en-US" dirty="0" err="1"/>
              <a:t>ve</a:t>
            </a:r>
            <a:r>
              <a:rPr lang="en-US" dirty="0"/>
              <a:t> </a:t>
            </a:r>
            <a:r>
              <a:rPr lang="en-US" dirty="0" err="1"/>
              <a:t>öğrenme</a:t>
            </a:r>
            <a:r>
              <a:rPr lang="en-US" dirty="0"/>
              <a:t> </a:t>
            </a:r>
            <a:r>
              <a:rPr lang="en-US" dirty="0" err="1"/>
              <a:t>oranları</a:t>
            </a:r>
            <a:r>
              <a:rPr lang="en-US" dirty="0"/>
              <a:t> </a:t>
            </a:r>
            <a:r>
              <a:rPr lang="en-US" dirty="0" err="1"/>
              <a:t>kullanılarak</a:t>
            </a:r>
            <a:r>
              <a:rPr lang="en-US" dirty="0"/>
              <a:t> </a:t>
            </a:r>
            <a:r>
              <a:rPr lang="en-US" dirty="0" err="1"/>
              <a:t>özenle</a:t>
            </a:r>
            <a:r>
              <a:rPr lang="en-US" dirty="0"/>
              <a:t> </a:t>
            </a:r>
            <a:r>
              <a:rPr lang="en-US" dirty="0" err="1"/>
              <a:t>tasarlandı</a:t>
            </a:r>
            <a:r>
              <a:rPr lang="en-US" dirty="0"/>
              <a:t>.</a:t>
            </a:r>
            <a:endParaRPr lang="tr-TR" dirty="0"/>
          </a:p>
          <a:p>
            <a:pPr marL="0" lvl="0" indent="0" algn="l" rtl="0">
              <a:spcBef>
                <a:spcPts val="0"/>
              </a:spcBef>
              <a:spcAft>
                <a:spcPts val="0"/>
              </a:spcAft>
              <a:buNone/>
            </a:pPr>
            <a:r>
              <a:rPr lang="en-US"/>
              <a:t>MLP </a:t>
            </a:r>
            <a:r>
              <a:rPr lang="en-US" dirty="0" err="1"/>
              <a:t>modellerimizde</a:t>
            </a:r>
            <a:r>
              <a:rPr lang="en-US" dirty="0"/>
              <a:t>, </a:t>
            </a:r>
            <a:r>
              <a:rPr lang="en-US" dirty="0" err="1"/>
              <a:t>basit</a:t>
            </a:r>
            <a:r>
              <a:rPr lang="en-US" dirty="0"/>
              <a:t> </a:t>
            </a:r>
            <a:r>
              <a:rPr lang="en-US" dirty="0" err="1"/>
              <a:t>bir</a:t>
            </a:r>
            <a:r>
              <a:rPr lang="en-US" dirty="0"/>
              <a:t> </a:t>
            </a:r>
            <a:r>
              <a:rPr lang="en-US" dirty="0" err="1"/>
              <a:t>yapıdan</a:t>
            </a:r>
            <a:r>
              <a:rPr lang="en-US" dirty="0"/>
              <a:t> </a:t>
            </a:r>
            <a:r>
              <a:rPr lang="en-US" dirty="0" err="1"/>
              <a:t>başlayarak</a:t>
            </a:r>
            <a:r>
              <a:rPr lang="en-US" dirty="0"/>
              <a:t>, </a:t>
            </a:r>
            <a:r>
              <a:rPr lang="en-US" dirty="0" err="1"/>
              <a:t>giderek</a:t>
            </a:r>
            <a:r>
              <a:rPr lang="en-US" dirty="0"/>
              <a:t> </a:t>
            </a:r>
            <a:r>
              <a:rPr lang="en-US" dirty="0" err="1"/>
              <a:t>daha</a:t>
            </a:r>
            <a:r>
              <a:rPr lang="en-US" dirty="0"/>
              <a:t> </a:t>
            </a:r>
            <a:r>
              <a:rPr lang="en-US" dirty="0" err="1"/>
              <a:t>karmaşık</a:t>
            </a:r>
            <a:r>
              <a:rPr lang="en-US" dirty="0"/>
              <a:t> </a:t>
            </a:r>
            <a:r>
              <a:rPr lang="en-US" dirty="0" err="1"/>
              <a:t>regülarizasyon</a:t>
            </a:r>
            <a:r>
              <a:rPr lang="en-US" dirty="0"/>
              <a:t> </a:t>
            </a:r>
            <a:r>
              <a:rPr lang="en-US" dirty="0" err="1"/>
              <a:t>teknikleri</a:t>
            </a:r>
            <a:r>
              <a:rPr lang="en-US" dirty="0"/>
              <a:t> </a:t>
            </a:r>
            <a:r>
              <a:rPr lang="en-US" dirty="0" err="1"/>
              <a:t>ve</a:t>
            </a:r>
            <a:r>
              <a:rPr lang="en-US" dirty="0"/>
              <a:t> </a:t>
            </a:r>
            <a:r>
              <a:rPr lang="en-US" dirty="0" err="1"/>
              <a:t>katman</a:t>
            </a:r>
            <a:r>
              <a:rPr lang="en-US" dirty="0"/>
              <a:t> </a:t>
            </a:r>
            <a:r>
              <a:rPr lang="en-US" dirty="0" err="1"/>
              <a:t>düzenlemeleri</a:t>
            </a:r>
            <a:r>
              <a:rPr lang="en-US" dirty="0"/>
              <a:t> </a:t>
            </a:r>
            <a:r>
              <a:rPr lang="en-US" dirty="0" err="1"/>
              <a:t>eklenmiştir</a:t>
            </a:r>
            <a:r>
              <a:rPr lang="en-US" dirty="0"/>
              <a:t>. </a:t>
            </a:r>
            <a:endParaRPr lang="tr-TR" dirty="0"/>
          </a:p>
          <a:p>
            <a:pPr marL="0" lvl="0" indent="0" algn="l" rtl="0">
              <a:spcBef>
                <a:spcPts val="0"/>
              </a:spcBef>
              <a:spcAft>
                <a:spcPts val="0"/>
              </a:spcAft>
              <a:buNone/>
            </a:pPr>
            <a:r>
              <a:rPr lang="en-US" dirty="0" err="1"/>
              <a:t>Örneğin</a:t>
            </a:r>
            <a:r>
              <a:rPr lang="en-US"/>
              <a:t>, MLP1 </a:t>
            </a:r>
            <a:r>
              <a:rPr lang="en-US" dirty="0" err="1"/>
              <a:t>modelimizde</a:t>
            </a:r>
            <a:r>
              <a:rPr lang="en-US" dirty="0"/>
              <a:t>, l1_l2 </a:t>
            </a:r>
            <a:r>
              <a:rPr lang="en-US" dirty="0" err="1"/>
              <a:t>regülarizasyonu</a:t>
            </a:r>
            <a:r>
              <a:rPr lang="en-US" dirty="0"/>
              <a:t> </a:t>
            </a:r>
            <a:r>
              <a:rPr lang="en-US" dirty="0" err="1"/>
              <a:t>kullanarak</a:t>
            </a:r>
            <a:r>
              <a:rPr lang="en-US" dirty="0"/>
              <a:t> </a:t>
            </a:r>
            <a:r>
              <a:rPr lang="en-US" dirty="0" err="1"/>
              <a:t>aşırı</a:t>
            </a:r>
            <a:r>
              <a:rPr lang="en-US" dirty="0"/>
              <a:t> </a:t>
            </a:r>
            <a:r>
              <a:rPr lang="en-US" dirty="0" err="1"/>
              <a:t>uyumu</a:t>
            </a:r>
            <a:r>
              <a:rPr lang="en-US" dirty="0"/>
              <a:t> </a:t>
            </a:r>
            <a:r>
              <a:rPr lang="en-US" dirty="0" err="1"/>
              <a:t>azaltmaya</a:t>
            </a:r>
            <a:r>
              <a:rPr lang="en-US" dirty="0"/>
              <a:t> </a:t>
            </a:r>
            <a:r>
              <a:rPr lang="en-US" dirty="0" err="1"/>
              <a:t>ve</a:t>
            </a:r>
            <a:r>
              <a:rPr lang="en-US" dirty="0"/>
              <a:t> </a:t>
            </a:r>
            <a:r>
              <a:rPr lang="en-US" dirty="0" err="1"/>
              <a:t>modelin</a:t>
            </a:r>
            <a:r>
              <a:rPr lang="en-US" dirty="0"/>
              <a:t> </a:t>
            </a:r>
            <a:r>
              <a:rPr lang="en-US" dirty="0" err="1"/>
              <a:t>daha</a:t>
            </a:r>
            <a:r>
              <a:rPr lang="en-US" dirty="0"/>
              <a:t> </a:t>
            </a:r>
            <a:r>
              <a:rPr lang="en-US" dirty="0" err="1"/>
              <a:t>stabil</a:t>
            </a:r>
            <a:r>
              <a:rPr lang="en-US" dirty="0"/>
              <a:t> </a:t>
            </a:r>
            <a:r>
              <a:rPr lang="en-US" dirty="0" err="1"/>
              <a:t>olmasını</a:t>
            </a:r>
            <a:r>
              <a:rPr lang="en-US" dirty="0"/>
              <a:t> </a:t>
            </a:r>
            <a:r>
              <a:rPr lang="en-US" dirty="0" err="1"/>
              <a:t>sağlamaya</a:t>
            </a:r>
            <a:r>
              <a:rPr lang="en-US" dirty="0"/>
              <a:t> </a:t>
            </a:r>
            <a:r>
              <a:rPr lang="en-US" dirty="0" err="1"/>
              <a:t>çalıştık</a:t>
            </a:r>
            <a:r>
              <a:rPr lang="en-US" dirty="0"/>
              <a:t>.</a:t>
            </a:r>
            <a:endParaRPr lang="tr-TR" dirty="0"/>
          </a:p>
          <a:p>
            <a:pPr marL="0" lvl="0" indent="0" algn="l" rtl="0">
              <a:spcBef>
                <a:spcPts val="0"/>
              </a:spcBef>
              <a:spcAft>
                <a:spcPts val="0"/>
              </a:spcAft>
              <a:buNone/>
            </a:pPr>
            <a:endParaRPr lang="tr-TR" dirty="0"/>
          </a:p>
          <a:p>
            <a:pPr marL="0" lvl="0" indent="0" algn="l" rtl="0">
              <a:spcBef>
                <a:spcPts val="0"/>
              </a:spcBef>
              <a:spcAft>
                <a:spcPts val="0"/>
              </a:spcAft>
              <a:buNone/>
            </a:pPr>
            <a:r>
              <a:rPr lang="en-US" dirty="0"/>
              <a:t>CNN </a:t>
            </a:r>
            <a:r>
              <a:rPr lang="en-US" dirty="0" err="1"/>
              <a:t>modelleri</a:t>
            </a:r>
            <a:r>
              <a:rPr lang="en-US" dirty="0"/>
              <a:t> </a:t>
            </a:r>
            <a:r>
              <a:rPr lang="en-US" dirty="0" err="1"/>
              <a:t>ise</a:t>
            </a:r>
            <a:r>
              <a:rPr lang="en-US" dirty="0"/>
              <a:t>, </a:t>
            </a:r>
            <a:r>
              <a:rPr lang="en-US" dirty="0" err="1"/>
              <a:t>görsel</a:t>
            </a:r>
            <a:r>
              <a:rPr lang="en-US" dirty="0"/>
              <a:t> </a:t>
            </a:r>
            <a:r>
              <a:rPr lang="en-US" dirty="0" err="1"/>
              <a:t>verilerin</a:t>
            </a:r>
            <a:r>
              <a:rPr lang="en-US" dirty="0"/>
              <a:t> </a:t>
            </a:r>
            <a:r>
              <a:rPr lang="en-US" dirty="0" err="1"/>
              <a:t>yerel</a:t>
            </a:r>
            <a:r>
              <a:rPr lang="en-US" dirty="0"/>
              <a:t> </a:t>
            </a:r>
            <a:r>
              <a:rPr lang="en-US" dirty="0" err="1"/>
              <a:t>özelliklerini</a:t>
            </a:r>
            <a:r>
              <a:rPr lang="en-US" dirty="0"/>
              <a:t> </a:t>
            </a:r>
            <a:r>
              <a:rPr lang="en-US" dirty="0" err="1"/>
              <a:t>yakalamada</a:t>
            </a:r>
            <a:r>
              <a:rPr lang="en-US" dirty="0"/>
              <a:t> </a:t>
            </a:r>
            <a:r>
              <a:rPr lang="en-US" dirty="0" err="1"/>
              <a:t>üstün</a:t>
            </a:r>
            <a:r>
              <a:rPr lang="en-US" dirty="0"/>
              <a:t> </a:t>
            </a:r>
            <a:r>
              <a:rPr lang="en-US" dirty="0" err="1"/>
              <a:t>kabiliyetleri</a:t>
            </a:r>
            <a:r>
              <a:rPr lang="en-US" dirty="0"/>
              <a:t> </a:t>
            </a:r>
            <a:r>
              <a:rPr lang="en-US" dirty="0" err="1"/>
              <a:t>sebebiyle</a:t>
            </a:r>
            <a:r>
              <a:rPr lang="en-US" dirty="0"/>
              <a:t> </a:t>
            </a:r>
            <a:r>
              <a:rPr lang="en-US" dirty="0" err="1"/>
              <a:t>tercih</a:t>
            </a:r>
            <a:r>
              <a:rPr lang="en-US" dirty="0"/>
              <a:t> </a:t>
            </a:r>
            <a:r>
              <a:rPr lang="en-US" dirty="0" err="1"/>
              <a:t>edildi</a:t>
            </a:r>
            <a:r>
              <a:rPr lang="en-US" dirty="0"/>
              <a:t>. </a:t>
            </a:r>
            <a:endParaRPr lang="tr-TR" dirty="0"/>
          </a:p>
          <a:p>
            <a:pPr marL="0" lvl="0" indent="0" algn="l" rtl="0">
              <a:spcBef>
                <a:spcPts val="0"/>
              </a:spcBef>
              <a:spcAft>
                <a:spcPts val="0"/>
              </a:spcAft>
              <a:buNone/>
            </a:pPr>
            <a:r>
              <a:rPr lang="en-US" dirty="0"/>
              <a:t>CNN Basic </a:t>
            </a:r>
            <a:r>
              <a:rPr lang="en-US" dirty="0" err="1"/>
              <a:t>modelimizde</a:t>
            </a:r>
            <a:r>
              <a:rPr lang="en-US" dirty="0"/>
              <a:t>, </a:t>
            </a:r>
            <a:r>
              <a:rPr lang="en-US" dirty="0" err="1"/>
              <a:t>basit</a:t>
            </a:r>
            <a:r>
              <a:rPr lang="en-US" dirty="0"/>
              <a:t> </a:t>
            </a:r>
            <a:r>
              <a:rPr lang="en-US" dirty="0" err="1"/>
              <a:t>bir</a:t>
            </a:r>
            <a:r>
              <a:rPr lang="en-US" dirty="0"/>
              <a:t> </a:t>
            </a:r>
            <a:r>
              <a:rPr lang="en-US" dirty="0" err="1"/>
              <a:t>evrişimli</a:t>
            </a:r>
            <a:r>
              <a:rPr lang="en-US" dirty="0"/>
              <a:t> </a:t>
            </a:r>
            <a:r>
              <a:rPr lang="en-US" dirty="0" err="1"/>
              <a:t>yapı</a:t>
            </a:r>
            <a:r>
              <a:rPr lang="en-US" dirty="0"/>
              <a:t> </a:t>
            </a:r>
            <a:r>
              <a:rPr lang="en-US" dirty="0" err="1"/>
              <a:t>kullanarak</a:t>
            </a:r>
            <a:r>
              <a:rPr lang="en-US" dirty="0"/>
              <a:t> </a:t>
            </a:r>
            <a:r>
              <a:rPr lang="en-US" dirty="0" err="1"/>
              <a:t>başladık</a:t>
            </a:r>
            <a:r>
              <a:rPr lang="en-US" dirty="0"/>
              <a:t> </a:t>
            </a:r>
            <a:r>
              <a:rPr lang="en-US" dirty="0" err="1"/>
              <a:t>ve</a:t>
            </a:r>
            <a:r>
              <a:rPr lang="en-US" dirty="0"/>
              <a:t> </a:t>
            </a:r>
            <a:r>
              <a:rPr lang="en-US" dirty="0" err="1"/>
              <a:t>daha</a:t>
            </a:r>
            <a:r>
              <a:rPr lang="en-US" dirty="0"/>
              <a:t> </a:t>
            </a:r>
            <a:r>
              <a:rPr lang="en-US" dirty="0" err="1"/>
              <a:t>sonra</a:t>
            </a:r>
            <a:r>
              <a:rPr lang="en-US" dirty="0"/>
              <a:t> CNN1 </a:t>
            </a:r>
            <a:r>
              <a:rPr lang="en-US" dirty="0" err="1"/>
              <a:t>ve</a:t>
            </a:r>
            <a:r>
              <a:rPr lang="en-US" dirty="0"/>
              <a:t> </a:t>
            </a:r>
            <a:r>
              <a:rPr lang="en-US" dirty="0" err="1"/>
              <a:t>diğer</a:t>
            </a:r>
            <a:r>
              <a:rPr lang="en-US" dirty="0"/>
              <a:t> </a:t>
            </a:r>
            <a:r>
              <a:rPr lang="en-US" dirty="0" err="1"/>
              <a:t>modellerde</a:t>
            </a:r>
            <a:r>
              <a:rPr lang="en-US" dirty="0"/>
              <a:t> </a:t>
            </a:r>
            <a:r>
              <a:rPr lang="en-US" dirty="0" err="1"/>
              <a:t>daha</a:t>
            </a:r>
            <a:r>
              <a:rPr lang="en-US" dirty="0"/>
              <a:t> </a:t>
            </a:r>
            <a:r>
              <a:rPr lang="en-US" dirty="0" err="1"/>
              <a:t>fazla</a:t>
            </a:r>
            <a:r>
              <a:rPr lang="en-US" dirty="0"/>
              <a:t> </a:t>
            </a:r>
            <a:r>
              <a:rPr lang="en-US" dirty="0" err="1"/>
              <a:t>katman</a:t>
            </a:r>
            <a:r>
              <a:rPr lang="en-US" dirty="0"/>
              <a:t> </a:t>
            </a:r>
            <a:r>
              <a:rPr lang="en-US" dirty="0" err="1"/>
              <a:t>ve</a:t>
            </a:r>
            <a:r>
              <a:rPr lang="en-US" dirty="0"/>
              <a:t> Dropout </a:t>
            </a:r>
            <a:r>
              <a:rPr lang="en-US" dirty="0" err="1"/>
              <a:t>teknikleri</a:t>
            </a:r>
            <a:r>
              <a:rPr lang="en-US" dirty="0"/>
              <a:t> </a:t>
            </a:r>
            <a:r>
              <a:rPr lang="en-US" dirty="0" err="1"/>
              <a:t>ekleyerek</a:t>
            </a:r>
            <a:r>
              <a:rPr lang="en-US" dirty="0"/>
              <a:t> </a:t>
            </a:r>
            <a:r>
              <a:rPr lang="en-US" dirty="0" err="1"/>
              <a:t>aşırı</a:t>
            </a:r>
            <a:r>
              <a:rPr lang="en-US" dirty="0"/>
              <a:t> </a:t>
            </a:r>
            <a:r>
              <a:rPr lang="en-US" dirty="0" err="1"/>
              <a:t>uyumu</a:t>
            </a:r>
            <a:r>
              <a:rPr lang="en-US" dirty="0"/>
              <a:t> </a:t>
            </a:r>
            <a:r>
              <a:rPr lang="en-US" dirty="0" err="1"/>
              <a:t>önlemeye</a:t>
            </a:r>
            <a:r>
              <a:rPr lang="en-US" dirty="0"/>
              <a:t> </a:t>
            </a:r>
            <a:r>
              <a:rPr lang="en-US" dirty="0" err="1"/>
              <a:t>odaklandık</a:t>
            </a:r>
            <a:r>
              <a:rPr lang="en-US" dirty="0"/>
              <a:t>.</a:t>
            </a:r>
            <a:endParaRPr lang="tr-TR" dirty="0"/>
          </a:p>
          <a:p>
            <a:pPr marL="0" lvl="0" indent="0" algn="l" rtl="0">
              <a:spcBef>
                <a:spcPts val="0"/>
              </a:spcBef>
              <a:spcAft>
                <a:spcPts val="0"/>
              </a:spcAft>
              <a:buNone/>
            </a:pPr>
            <a:r>
              <a:rPr lang="en-US" dirty="0"/>
              <a:t>Her </a:t>
            </a:r>
            <a:r>
              <a:rPr lang="en-US" dirty="0" err="1"/>
              <a:t>iki</a:t>
            </a:r>
            <a:r>
              <a:rPr lang="en-US" dirty="0"/>
              <a:t> model </a:t>
            </a:r>
            <a:r>
              <a:rPr lang="en-US" dirty="0" err="1"/>
              <a:t>türünde</a:t>
            </a:r>
            <a:r>
              <a:rPr lang="en-US" dirty="0"/>
              <a:t> de, </a:t>
            </a:r>
            <a:r>
              <a:rPr lang="en-US" dirty="0" err="1"/>
              <a:t>performansı</a:t>
            </a:r>
            <a:r>
              <a:rPr lang="en-US" dirty="0"/>
              <a:t> </a:t>
            </a:r>
            <a:r>
              <a:rPr lang="en-US" dirty="0" err="1"/>
              <a:t>artırmak</a:t>
            </a:r>
            <a:r>
              <a:rPr lang="en-US" dirty="0"/>
              <a:t> </a:t>
            </a:r>
            <a:r>
              <a:rPr lang="en-US" dirty="0" err="1"/>
              <a:t>ve</a:t>
            </a:r>
            <a:r>
              <a:rPr lang="en-US" dirty="0"/>
              <a:t> </a:t>
            </a:r>
            <a:r>
              <a:rPr lang="en-US" dirty="0" err="1"/>
              <a:t>modelin</a:t>
            </a:r>
            <a:r>
              <a:rPr lang="en-US" dirty="0"/>
              <a:t> </a:t>
            </a:r>
            <a:r>
              <a:rPr lang="en-US" dirty="0" err="1"/>
              <a:t>öğrenme</a:t>
            </a:r>
            <a:r>
              <a:rPr lang="en-US" dirty="0"/>
              <a:t> </a:t>
            </a:r>
            <a:r>
              <a:rPr lang="en-US" dirty="0" err="1"/>
              <a:t>sürecini</a:t>
            </a:r>
            <a:r>
              <a:rPr lang="en-US" dirty="0"/>
              <a:t> </a:t>
            </a:r>
            <a:r>
              <a:rPr lang="en-US" dirty="0" err="1"/>
              <a:t>hızlandırmak</a:t>
            </a:r>
            <a:r>
              <a:rPr lang="en-US" dirty="0"/>
              <a:t> </a:t>
            </a:r>
            <a:r>
              <a:rPr lang="en-US" dirty="0" err="1"/>
              <a:t>için</a:t>
            </a:r>
            <a:r>
              <a:rPr lang="en-US" dirty="0"/>
              <a:t> Adam </a:t>
            </a:r>
            <a:r>
              <a:rPr lang="en-US" dirty="0" err="1"/>
              <a:t>optimizatörü</a:t>
            </a:r>
            <a:r>
              <a:rPr lang="en-US" dirty="0"/>
              <a:t> </a:t>
            </a:r>
            <a:r>
              <a:rPr lang="en-US" dirty="0" err="1"/>
              <a:t>gibi</a:t>
            </a:r>
            <a:r>
              <a:rPr lang="en-US" dirty="0"/>
              <a:t> </a:t>
            </a:r>
            <a:r>
              <a:rPr lang="en-US" dirty="0" err="1"/>
              <a:t>etkili</a:t>
            </a:r>
            <a:r>
              <a:rPr lang="en-US" dirty="0"/>
              <a:t> </a:t>
            </a:r>
            <a:r>
              <a:rPr lang="en-US" dirty="0" err="1"/>
              <a:t>algoritmalar</a:t>
            </a:r>
            <a:r>
              <a:rPr lang="en-US" dirty="0"/>
              <a:t> </a:t>
            </a:r>
            <a:r>
              <a:rPr lang="en-US" dirty="0" err="1"/>
              <a:t>kullanıldı</a:t>
            </a:r>
            <a:r>
              <a:rPr lang="en-US" dirty="0"/>
              <a:t>. </a:t>
            </a:r>
            <a:r>
              <a:rPr lang="en-US" dirty="0" err="1"/>
              <a:t>Ayrıca</a:t>
            </a:r>
            <a:r>
              <a:rPr lang="en-US" dirty="0"/>
              <a:t>, </a:t>
            </a:r>
            <a:r>
              <a:rPr lang="en-US" dirty="0" err="1"/>
              <a:t>veri</a:t>
            </a:r>
            <a:r>
              <a:rPr lang="en-US" dirty="0"/>
              <a:t> </a:t>
            </a:r>
            <a:r>
              <a:rPr lang="en-US" dirty="0" err="1"/>
              <a:t>artırma</a:t>
            </a:r>
            <a:r>
              <a:rPr lang="en-US" dirty="0"/>
              <a:t> </a:t>
            </a:r>
            <a:r>
              <a:rPr lang="en-US" dirty="0" err="1"/>
              <a:t>tekniklerini</a:t>
            </a:r>
            <a:r>
              <a:rPr lang="en-US" dirty="0"/>
              <a:t> de </a:t>
            </a:r>
            <a:r>
              <a:rPr lang="en-US" dirty="0" err="1"/>
              <a:t>uygulayarak</a:t>
            </a:r>
            <a:r>
              <a:rPr lang="en-US" dirty="0"/>
              <a:t> </a:t>
            </a:r>
            <a:r>
              <a:rPr lang="en-US" dirty="0" err="1"/>
              <a:t>modellerimizin</a:t>
            </a:r>
            <a:r>
              <a:rPr lang="en-US" dirty="0"/>
              <a:t> </a:t>
            </a:r>
            <a:r>
              <a:rPr lang="en-US" dirty="0" err="1"/>
              <a:t>genelleme</a:t>
            </a:r>
            <a:r>
              <a:rPr lang="en-US" dirty="0"/>
              <a:t> </a:t>
            </a:r>
            <a:r>
              <a:rPr lang="en-US" dirty="0" err="1"/>
              <a:t>kabiliyetini</a:t>
            </a:r>
            <a:r>
              <a:rPr lang="en-US" dirty="0"/>
              <a:t> </a:t>
            </a:r>
            <a:r>
              <a:rPr lang="en-US" dirty="0" err="1"/>
              <a:t>artırmayı</a:t>
            </a:r>
            <a:r>
              <a:rPr lang="en-US" dirty="0"/>
              <a:t> </a:t>
            </a:r>
            <a:r>
              <a:rPr lang="en-US" dirty="0" err="1"/>
              <a:t>hedefledik</a:t>
            </a:r>
            <a:r>
              <a:rPr lang="en-US" dirty="0"/>
              <a:t>.</a:t>
            </a:r>
            <a:endParaRPr lang="tr-TR" dirty="0"/>
          </a:p>
          <a:p>
            <a:pPr marL="0" lvl="0" indent="0" algn="l" rtl="0">
              <a:spcBef>
                <a:spcPts val="0"/>
              </a:spcBef>
              <a:spcAft>
                <a:spcPts val="0"/>
              </a:spcAft>
              <a:buNone/>
            </a:pPr>
            <a:endParaRPr lang="tr-TR" dirty="0"/>
          </a:p>
          <a:p>
            <a:pPr marL="0" lvl="0" indent="0" algn="l" rtl="0">
              <a:spcBef>
                <a:spcPts val="0"/>
              </a:spcBef>
              <a:spcAft>
                <a:spcPts val="0"/>
              </a:spcAft>
              <a:buNone/>
            </a:pPr>
            <a:r>
              <a:rPr lang="en-US" dirty="0" err="1"/>
              <a:t>Sonuç</a:t>
            </a:r>
            <a:r>
              <a:rPr lang="en-US" dirty="0"/>
              <a:t> </a:t>
            </a:r>
            <a:r>
              <a:rPr lang="en-US" dirty="0" err="1"/>
              <a:t>olarak</a:t>
            </a:r>
            <a:r>
              <a:rPr lang="en-US" dirty="0"/>
              <a:t>, </a:t>
            </a:r>
            <a:r>
              <a:rPr lang="en-US" dirty="0" err="1"/>
              <a:t>bu</a:t>
            </a:r>
            <a:r>
              <a:rPr lang="en-US" dirty="0"/>
              <a:t> </a:t>
            </a:r>
            <a:r>
              <a:rPr lang="en-US" dirty="0" err="1"/>
              <a:t>çalışma</a:t>
            </a:r>
            <a:r>
              <a:rPr lang="en-US" dirty="0"/>
              <a:t> </a:t>
            </a:r>
            <a:r>
              <a:rPr lang="en-US" err="1"/>
              <a:t>ile</a:t>
            </a:r>
            <a:r>
              <a:rPr lang="en-US"/>
              <a:t> MLP </a:t>
            </a:r>
            <a:r>
              <a:rPr lang="en-US" dirty="0" err="1"/>
              <a:t>ve</a:t>
            </a:r>
            <a:r>
              <a:rPr lang="en-US" dirty="0"/>
              <a:t> CNN </a:t>
            </a:r>
            <a:r>
              <a:rPr lang="en-US" dirty="0" err="1"/>
              <a:t>mimarilerini</a:t>
            </a:r>
            <a:r>
              <a:rPr lang="en-US" dirty="0"/>
              <a:t> </a:t>
            </a:r>
            <a:r>
              <a:rPr lang="en-US" dirty="0" err="1"/>
              <a:t>kullanarak</a:t>
            </a:r>
            <a:r>
              <a:rPr lang="en-US" dirty="0"/>
              <a:t> Pokémon </a:t>
            </a:r>
            <a:r>
              <a:rPr lang="en-US" dirty="0" err="1"/>
              <a:t>türlerini</a:t>
            </a:r>
            <a:r>
              <a:rPr lang="en-US" dirty="0"/>
              <a:t> </a:t>
            </a:r>
            <a:r>
              <a:rPr lang="en-US" dirty="0" err="1"/>
              <a:t>başarıyla</a:t>
            </a:r>
            <a:r>
              <a:rPr lang="en-US" dirty="0"/>
              <a:t> </a:t>
            </a:r>
            <a:r>
              <a:rPr lang="en-US" dirty="0" err="1"/>
              <a:t>sınıflandırdık</a:t>
            </a:r>
            <a:r>
              <a:rPr lang="en-US" dirty="0"/>
              <a:t> </a:t>
            </a:r>
            <a:r>
              <a:rPr lang="en-US" dirty="0" err="1"/>
              <a:t>ve</a:t>
            </a:r>
            <a:r>
              <a:rPr lang="en-US" dirty="0"/>
              <a:t> </a:t>
            </a:r>
            <a:r>
              <a:rPr lang="en-US" dirty="0" err="1"/>
              <a:t>modellerimizin</a:t>
            </a:r>
            <a:r>
              <a:rPr lang="en-US" dirty="0"/>
              <a:t> </a:t>
            </a:r>
            <a:r>
              <a:rPr lang="en-US" dirty="0" err="1"/>
              <a:t>performansını</a:t>
            </a:r>
            <a:r>
              <a:rPr lang="en-US" dirty="0"/>
              <a:t> optimize </a:t>
            </a:r>
            <a:r>
              <a:rPr lang="en-US" dirty="0" err="1"/>
              <a:t>etmeye</a:t>
            </a:r>
            <a:r>
              <a:rPr lang="en-US" dirty="0"/>
              <a:t> </a:t>
            </a:r>
            <a:r>
              <a:rPr lang="en-US" dirty="0" err="1"/>
              <a:t>çalıştık</a:t>
            </a:r>
            <a:r>
              <a:rPr lang="en-US" dirty="0"/>
              <a:t>. </a:t>
            </a:r>
            <a:endParaRPr lang="tr-TR" dirty="0"/>
          </a:p>
          <a:p>
            <a:pPr marL="0" lvl="0" indent="0" algn="l" rtl="0">
              <a:spcBef>
                <a:spcPts val="0"/>
              </a:spcBef>
              <a:spcAft>
                <a:spcPts val="0"/>
              </a:spcAft>
              <a:buNone/>
            </a:pPr>
            <a:r>
              <a:rPr lang="en-US" dirty="0"/>
              <a:t>Her </a:t>
            </a:r>
            <a:r>
              <a:rPr lang="en-US" dirty="0" err="1"/>
              <a:t>modelin</a:t>
            </a:r>
            <a:r>
              <a:rPr lang="en-US" dirty="0"/>
              <a:t> </a:t>
            </a:r>
            <a:r>
              <a:rPr lang="en-US" dirty="0" err="1"/>
              <a:t>sonuçları</a:t>
            </a:r>
            <a:r>
              <a:rPr lang="en-US" dirty="0"/>
              <a:t>, Pokémon </a:t>
            </a:r>
            <a:r>
              <a:rPr lang="en-US" dirty="0" err="1"/>
              <a:t>sınıflandırma</a:t>
            </a:r>
            <a:r>
              <a:rPr lang="en-US" dirty="0"/>
              <a:t> </a:t>
            </a:r>
            <a:r>
              <a:rPr lang="en-US" dirty="0" err="1"/>
              <a:t>görevinde</a:t>
            </a:r>
            <a:r>
              <a:rPr lang="en-US" dirty="0"/>
              <a:t> </a:t>
            </a:r>
            <a:r>
              <a:rPr lang="en-US" dirty="0" err="1"/>
              <a:t>etkili</a:t>
            </a:r>
            <a:r>
              <a:rPr lang="en-US" dirty="0"/>
              <a:t> </a:t>
            </a:r>
            <a:r>
              <a:rPr lang="en-US" dirty="0" err="1"/>
              <a:t>çözümler</a:t>
            </a:r>
            <a:r>
              <a:rPr lang="en-US" dirty="0"/>
              <a:t> </a:t>
            </a:r>
            <a:r>
              <a:rPr lang="en-US" dirty="0" err="1"/>
              <a:t>üretebilmemiz</a:t>
            </a:r>
            <a:r>
              <a:rPr lang="en-US" dirty="0"/>
              <a:t> </a:t>
            </a:r>
            <a:r>
              <a:rPr lang="en-US" dirty="0" err="1"/>
              <a:t>için</a:t>
            </a:r>
            <a:r>
              <a:rPr lang="en-US" dirty="0"/>
              <a:t> </a:t>
            </a:r>
            <a:r>
              <a:rPr lang="en-US" dirty="0" err="1"/>
              <a:t>değerli</a:t>
            </a:r>
            <a:r>
              <a:rPr lang="en-US" dirty="0"/>
              <a:t> </a:t>
            </a:r>
            <a:r>
              <a:rPr lang="en-US" dirty="0" err="1"/>
              <a:t>öngörüler</a:t>
            </a:r>
            <a:r>
              <a:rPr lang="en-US" dirty="0"/>
              <a:t> </a:t>
            </a:r>
            <a:r>
              <a:rPr lang="en-US" dirty="0" err="1"/>
              <a:t>sağladı</a:t>
            </a:r>
            <a:r>
              <a:rPr lang="en-US" dirty="0"/>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e1f098072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e1f098072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tr-TR" sz="1100" b="0" i="0" u="none" strike="noStrike" cap="none" dirty="0">
                <a:solidFill>
                  <a:srgbClr val="000000"/>
                </a:solidFill>
                <a:latin typeface="Arial"/>
                <a:cs typeface="Arial"/>
                <a:sym typeface="Arial"/>
              </a:rPr>
              <a:t>Şimdi bu</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modeller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üzerinden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farklı</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sınıflandırma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metrikleri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ile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elde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ettiğimiz</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sonuçları</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inceleyeceğiz</a:t>
            </a:r>
            <a:r>
              <a:rPr lang="en-US" sz="1100" b="0" i="0" u="none" strike="noStrike" cap="none" dirty="0">
                <a:solidFill>
                  <a:srgbClr val="000000"/>
                </a:solidFill>
                <a:latin typeface="Arial"/>
                <a:cs typeface="Arial"/>
                <a:sym typeface="Arial"/>
              </a:rPr>
              <a:t>.</a:t>
            </a:r>
            <a:endParaRPr lang="tr-TR"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lang="tr-TR" sz="1100" b="0" i="0" u="none" strike="noStrike" cap="none" dirty="0">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err="1">
                <a:solidFill>
                  <a:srgbClr val="000000"/>
                </a:solidFill>
                <a:latin typeface="Arial"/>
                <a:cs typeface="Arial"/>
                <a:sym typeface="Arial"/>
              </a:rPr>
              <a:t>Modellerimiz</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eğitim</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doğrulama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test </a:t>
            </a:r>
            <a:r>
              <a:rPr lang="en-US" sz="1100" b="0" i="0" u="none" strike="noStrike" cap="none" dirty="0" err="1">
                <a:solidFill>
                  <a:srgbClr val="000000"/>
                </a:solidFill>
                <a:latin typeface="Arial"/>
                <a:cs typeface="Arial"/>
                <a:sym typeface="Arial"/>
              </a:rPr>
              <a:t>setleri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üzerinde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değerlendirilmiştir</a:t>
            </a:r>
            <a:r>
              <a:rPr lang="en-US" sz="1100" b="0" i="0" u="none" strike="noStrike" cap="none" dirty="0">
                <a:solidFill>
                  <a:srgbClr val="000000"/>
                </a:solidFill>
                <a:latin typeface="Arial"/>
                <a:cs typeface="Arial"/>
                <a:sym typeface="Arial"/>
              </a:rPr>
              <a:t>. </a:t>
            </a:r>
            <a:r>
              <a:rPr lang="tr-TR" sz="1100" b="0" i="0" u="none" strike="noStrike" cap="none" dirty="0">
                <a:solidFill>
                  <a:srgbClr val="000000"/>
                </a:solidFill>
                <a:latin typeface="Arial"/>
                <a:cs typeface="Arial"/>
                <a:sym typeface="Arial"/>
              </a:rPr>
              <a:t>Verilen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tabloda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bu</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setler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üzerinden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elde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edilen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doğruluk</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kayıp</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değerlerini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görebilirsiniz</a:t>
            </a:r>
            <a:r>
              <a:rPr lang="en-US" sz="1100" b="0" i="0" u="none" strike="noStrike" cap="none" dirty="0">
                <a:solidFill>
                  <a:srgbClr val="000000"/>
                </a:solidFill>
                <a:latin typeface="Arial"/>
                <a:cs typeface="Arial"/>
                <a:sym typeface="Arial"/>
              </a:rPr>
              <a:t>. Bu </a:t>
            </a:r>
            <a:r>
              <a:rPr lang="en-US" sz="1100" b="0" i="0" u="none" strike="noStrike" cap="none" dirty="0" err="1">
                <a:solidFill>
                  <a:srgbClr val="000000"/>
                </a:solidFill>
                <a:latin typeface="Arial"/>
                <a:cs typeface="Arial"/>
                <a:sym typeface="Arial"/>
              </a:rPr>
              <a:t>değerler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modellerimizin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performansının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yanı</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sıra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iyileştirilmesi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gereken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alanları</a:t>
            </a:r>
            <a:r>
              <a:rPr lang="en-US" sz="1100" b="0" i="0" u="none" strike="noStrike" cap="none" dirty="0">
                <a:solidFill>
                  <a:srgbClr val="000000"/>
                </a:solidFill>
                <a:latin typeface="Arial"/>
                <a:cs typeface="Arial"/>
                <a:sym typeface="Arial"/>
              </a:rPr>
              <a:t> da </a:t>
            </a:r>
            <a:r>
              <a:rPr lang="tr-TR" sz="1100" b="0" i="0" u="none" strike="noStrike" cap="none" dirty="0">
                <a:solidFill>
                  <a:srgbClr val="000000"/>
                </a:solidFill>
                <a:latin typeface="Arial"/>
                <a:cs typeface="Arial"/>
                <a:sym typeface="Arial"/>
              </a:rPr>
              <a:t>belirtmektedir</a:t>
            </a:r>
            <a:r>
              <a:rPr lang="en-US" sz="1100" b="0" i="0" u="none" strike="noStrike" cap="none" dirty="0">
                <a:solidFill>
                  <a:srgbClr val="000000"/>
                </a:solidFill>
                <a:latin typeface="Arial"/>
                <a:cs typeface="Arial"/>
                <a:sym typeface="Arial"/>
              </a:rPr>
              <a:t>.</a:t>
            </a:r>
          </a:p>
          <a:p>
            <a:pPr marL="0" marR="0" lvl="0" indent="0" algn="l" rtl="0">
              <a:lnSpc>
                <a:spcPct val="100000"/>
              </a:lnSpc>
              <a:spcBef>
                <a:spcPts val="0"/>
              </a:spcBef>
              <a:spcAft>
                <a:spcPts val="0"/>
              </a:spcAft>
              <a:buClr>
                <a:srgbClr val="000000"/>
              </a:buClr>
              <a:buSzPts val="1100"/>
              <a:buFont typeface="Arial"/>
              <a:buNone/>
            </a:pPr>
            <a:endParaRPr lang="tr-TR"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tr-TR" sz="1100" b="0" i="0" u="none" strike="noStrike" cap="none" dirty="0">
                <a:solidFill>
                  <a:srgbClr val="000000"/>
                </a:solidFill>
                <a:latin typeface="Arial"/>
                <a:cs typeface="Arial"/>
                <a:sym typeface="Arial"/>
              </a:rPr>
              <a:t>Bu tablo, </a:t>
            </a:r>
            <a:r>
              <a:rPr lang="en-US" sz="1100" b="0" i="0" u="none" strike="noStrike" cap="none" dirty="0">
                <a:solidFill>
                  <a:srgbClr val="000000"/>
                </a:solidFill>
                <a:latin typeface="Arial"/>
                <a:cs typeface="Arial"/>
                <a:sym typeface="Arial"/>
              </a:rPr>
              <a:t>MLP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CNN </a:t>
            </a:r>
            <a:r>
              <a:rPr lang="en-US" sz="1100" b="0" i="0" u="none" strike="noStrike" cap="none" dirty="0" err="1">
                <a:solidFill>
                  <a:srgbClr val="000000"/>
                </a:solidFill>
                <a:latin typeface="Arial"/>
                <a:cs typeface="Arial"/>
                <a:sym typeface="Arial"/>
              </a:rPr>
              <a:t>modellerimizin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eğitim</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doğrulama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test </a:t>
            </a:r>
            <a:r>
              <a:rPr lang="en-US" sz="1100" b="0" i="0" u="none" strike="noStrike" cap="none" dirty="0" err="1">
                <a:solidFill>
                  <a:srgbClr val="000000"/>
                </a:solidFill>
                <a:latin typeface="Arial"/>
                <a:cs typeface="Arial"/>
                <a:sym typeface="Arial"/>
              </a:rPr>
              <a:t>aşamalarındaki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doğruluk</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kayıp</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değerlerini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sunmaktadır</a:t>
            </a:r>
            <a:r>
              <a:rPr lang="en-US" sz="1100" b="0" i="0" u="none" strike="noStrike" cap="none" dirty="0">
                <a:solidFill>
                  <a:srgbClr val="000000"/>
                </a:solidFill>
                <a:latin typeface="Arial"/>
                <a:cs typeface="Arial"/>
                <a:sym typeface="Arial"/>
              </a:rPr>
              <a:t>. İlk </a:t>
            </a:r>
            <a:r>
              <a:rPr lang="en-US" sz="1100" b="0" i="0" u="none" strike="noStrike" cap="none" dirty="0" err="1">
                <a:solidFill>
                  <a:srgbClr val="000000"/>
                </a:solidFill>
                <a:latin typeface="Arial"/>
                <a:cs typeface="Arial"/>
                <a:sym typeface="Arial"/>
              </a:rPr>
              <a:t>olarak</a:t>
            </a:r>
            <a:r>
              <a:rPr lang="en-US" sz="1100" b="0" i="0" u="none" strike="noStrike" cap="none" dirty="0">
                <a:solidFill>
                  <a:srgbClr val="000000"/>
                </a:solidFill>
                <a:latin typeface="Arial"/>
                <a:cs typeface="Arial"/>
                <a:sym typeface="Arial"/>
              </a:rPr>
              <a:t>, MLP Basic </a:t>
            </a:r>
            <a:r>
              <a:rPr lang="en-US" sz="1100" b="0" i="0" u="none" strike="noStrike" cap="none" dirty="0" err="1">
                <a:solidFill>
                  <a:srgbClr val="000000"/>
                </a:solidFill>
                <a:latin typeface="Arial"/>
                <a:cs typeface="Arial"/>
                <a:sym typeface="Arial"/>
              </a:rPr>
              <a:t>modelimiz</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dikkat</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çekici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bir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eğitim</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doğruluğuna</a:t>
            </a:r>
            <a:r>
              <a:rPr lang="en-US" sz="1100" b="0" i="0" u="none" strike="noStrike" cap="none" dirty="0">
                <a:solidFill>
                  <a:srgbClr val="000000"/>
                </a:solidFill>
                <a:latin typeface="Arial"/>
                <a:cs typeface="Arial"/>
                <a:sym typeface="Arial"/>
              </a:rPr>
              <a:t> (%98.9) </a:t>
            </a:r>
            <a:r>
              <a:rPr lang="en-US" sz="1100" b="0" i="0" u="none" strike="noStrike" cap="none" dirty="0" err="1">
                <a:solidFill>
                  <a:srgbClr val="000000"/>
                </a:solidFill>
                <a:latin typeface="Arial"/>
                <a:cs typeface="Arial"/>
                <a:sym typeface="Arial"/>
              </a:rPr>
              <a:t>sahipken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doğrulama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test </a:t>
            </a:r>
            <a:r>
              <a:rPr lang="en-US" sz="1100" b="0" i="0" u="none" strike="noStrike" cap="none" dirty="0" err="1">
                <a:solidFill>
                  <a:srgbClr val="000000"/>
                </a:solidFill>
                <a:latin typeface="Arial"/>
                <a:cs typeface="Arial"/>
                <a:sym typeface="Arial"/>
              </a:rPr>
              <a:t>doğruluğu</a:t>
            </a:r>
            <a:r>
              <a:rPr lang="en-US" sz="1100" b="0" i="0" u="none" strike="noStrike" cap="none" dirty="0">
                <a:solidFill>
                  <a:srgbClr val="000000"/>
                </a:solidFill>
                <a:latin typeface="Arial"/>
                <a:cs typeface="Arial"/>
                <a:sym typeface="Arial"/>
              </a:rPr>
              <a:t> (%18.2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%18.0) </a:t>
            </a:r>
            <a:r>
              <a:rPr lang="en-US" sz="1100" b="0" i="0" u="none" strike="noStrike" cap="none" dirty="0" err="1">
                <a:solidFill>
                  <a:srgbClr val="000000"/>
                </a:solidFill>
                <a:latin typeface="Arial"/>
                <a:cs typeface="Arial"/>
                <a:sym typeface="Arial"/>
              </a:rPr>
              <a:t>oldukça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düşüktür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bu</a:t>
            </a:r>
            <a:r>
              <a:rPr lang="en-US" sz="1100" b="0" i="0" u="none" strike="noStrike" cap="none" dirty="0">
                <a:solidFill>
                  <a:srgbClr val="000000"/>
                </a:solidFill>
                <a:latin typeface="Arial"/>
                <a:cs typeface="Arial"/>
                <a:sym typeface="Arial"/>
              </a:rPr>
              <a:t> da </a:t>
            </a:r>
            <a:r>
              <a:rPr lang="en-US" sz="1100" b="0" i="0" u="none" strike="noStrike" cap="none" dirty="0" err="1">
                <a:solidFill>
                  <a:srgbClr val="000000"/>
                </a:solidFill>
                <a:latin typeface="Arial"/>
                <a:cs typeface="Arial"/>
                <a:sym typeface="Arial"/>
              </a:rPr>
              <a:t>modelin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aşırı</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uyum</a:t>
            </a:r>
            <a:r>
              <a:rPr lang="en-US" sz="1100" b="0" i="0" u="none" strike="noStrike" cap="none" dirty="0">
                <a:solidFill>
                  <a:srgbClr val="000000"/>
                </a:solidFill>
                <a:latin typeface="Arial"/>
                <a:cs typeface="Arial"/>
                <a:sym typeface="Arial"/>
              </a:rPr>
              <a:t> (overfitting) </a:t>
            </a:r>
            <a:r>
              <a:rPr lang="en-US" sz="1100" b="0" i="0" u="none" strike="noStrike" cap="none" dirty="0" err="1">
                <a:solidFill>
                  <a:srgbClr val="000000"/>
                </a:solidFill>
                <a:latin typeface="Arial"/>
                <a:cs typeface="Arial"/>
                <a:sym typeface="Arial"/>
              </a:rPr>
              <a:t>sorunuyla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karşı</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karşıya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olduğunu</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göstermektedir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Benzer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şekilde</a:t>
            </a:r>
            <a:r>
              <a:rPr lang="en-US" sz="1100" b="0" i="0" u="none" strike="noStrike" cap="none" dirty="0">
                <a:solidFill>
                  <a:srgbClr val="000000"/>
                </a:solidFill>
                <a:latin typeface="Arial"/>
                <a:cs typeface="Arial"/>
                <a:sym typeface="Arial"/>
              </a:rPr>
              <a:t>, CNN Basic </a:t>
            </a:r>
            <a:r>
              <a:rPr lang="en-US" sz="1100" b="0" i="0" u="none" strike="noStrike" cap="none" dirty="0" err="1">
                <a:solidFill>
                  <a:srgbClr val="000000"/>
                </a:solidFill>
                <a:latin typeface="Arial"/>
                <a:cs typeface="Arial"/>
                <a:sym typeface="Arial"/>
              </a:rPr>
              <a:t>modelimiz</a:t>
            </a:r>
            <a:r>
              <a:rPr lang="en-US" sz="1100" b="0" i="0" u="none" strike="noStrike" cap="none" dirty="0">
                <a:solidFill>
                  <a:srgbClr val="000000"/>
                </a:solidFill>
                <a:latin typeface="Arial"/>
                <a:cs typeface="Arial"/>
                <a:sym typeface="Arial"/>
              </a:rPr>
              <a:t> de %100 </a:t>
            </a:r>
            <a:r>
              <a:rPr lang="en-US" sz="1100" b="0" i="0" u="none" strike="noStrike" cap="none" dirty="0" err="1">
                <a:solidFill>
                  <a:srgbClr val="000000"/>
                </a:solidFill>
                <a:latin typeface="Arial"/>
                <a:cs typeface="Arial"/>
                <a:sym typeface="Arial"/>
              </a:rPr>
              <a:t>eğitim</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doğruluğu</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ile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mükemmel</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performans</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sergilerken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doğrulama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test </a:t>
            </a:r>
            <a:r>
              <a:rPr lang="en-US" sz="1100" b="0" i="0" u="none" strike="noStrike" cap="none" dirty="0" err="1">
                <a:solidFill>
                  <a:srgbClr val="000000"/>
                </a:solidFill>
                <a:latin typeface="Arial"/>
                <a:cs typeface="Arial"/>
                <a:sym typeface="Arial"/>
              </a:rPr>
              <a:t>değerleri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oldukça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düşüktür</a:t>
            </a:r>
            <a:r>
              <a:rPr lang="en-US" sz="1100" b="0" i="0" u="none" strike="noStrike" cap="none" dirty="0">
                <a:solidFill>
                  <a:srgbClr val="000000"/>
                </a:solidFill>
                <a:latin typeface="Arial"/>
                <a:cs typeface="Arial"/>
                <a:sym typeface="Arial"/>
              </a:rPr>
              <a:t>. Bu durum, </a:t>
            </a:r>
            <a:r>
              <a:rPr lang="en-US" sz="1100" b="0" i="0" u="none" strike="noStrike" cap="none" dirty="0" err="1">
                <a:solidFill>
                  <a:srgbClr val="000000"/>
                </a:solidFill>
                <a:latin typeface="Arial"/>
                <a:cs typeface="Arial"/>
                <a:sym typeface="Arial"/>
              </a:rPr>
              <a:t>modellerin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genelleştirme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yeteneğinin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geliştirilmesi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gerektiğini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işaret</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ediyor</a:t>
            </a:r>
            <a:r>
              <a:rPr lang="en-US" sz="1100" b="0" i="0" u="none" strike="noStrike" cap="none" dirty="0">
                <a:solidFill>
                  <a:srgbClr val="000000"/>
                </a:solidFill>
                <a:latin typeface="Arial"/>
                <a:cs typeface="Arial"/>
                <a:sym typeface="Arial"/>
              </a:rPr>
              <a:t>.</a:t>
            </a:r>
            <a:r>
              <a:rPr lang="tr-TR" sz="1100" b="0" i="0" u="none" strike="noStrike" cap="none" dirty="0">
                <a:solidFill>
                  <a:srgbClr val="000000"/>
                </a:solidFill>
                <a:latin typeface="Arial"/>
                <a:cs typeface="Arial"/>
                <a:sym typeface="Arial"/>
              </a:rPr>
              <a:t> </a:t>
            </a:r>
          </a:p>
          <a:p>
            <a:pPr marL="0" marR="0" lvl="0" indent="0" algn="l" rtl="0">
              <a:lnSpc>
                <a:spcPct val="100000"/>
              </a:lnSpc>
              <a:spcBef>
                <a:spcPts val="0"/>
              </a:spcBef>
              <a:spcAft>
                <a:spcPts val="0"/>
              </a:spcAft>
              <a:buClr>
                <a:srgbClr val="000000"/>
              </a:buClr>
              <a:buSzPts val="1100"/>
              <a:buFont typeface="Arial"/>
              <a:buNone/>
            </a:pPr>
            <a:endParaRPr lang="tr-TR"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Arial"/>
                <a:cs typeface="Arial"/>
                <a:sym typeface="Arial"/>
              </a:rPr>
              <a:t>En iyi </a:t>
            </a:r>
            <a:r>
              <a:rPr lang="en-US" sz="1100" b="0" i="0" u="none" strike="noStrike" cap="none" dirty="0" err="1">
                <a:solidFill>
                  <a:srgbClr val="000000"/>
                </a:solidFill>
                <a:latin typeface="Arial"/>
                <a:cs typeface="Arial"/>
                <a:sym typeface="Arial"/>
              </a:rPr>
              <a:t>performans</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gösteren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modelimiz</a:t>
            </a:r>
            <a:r>
              <a:rPr lang="en-US" sz="1100" b="0" i="0" u="none" strike="noStrike" cap="none" dirty="0">
                <a:solidFill>
                  <a:srgbClr val="000000"/>
                </a:solidFill>
                <a:latin typeface="Arial"/>
                <a:cs typeface="Arial"/>
                <a:sym typeface="Arial"/>
              </a:rPr>
              <a:t>, MLP3 </a:t>
            </a:r>
            <a:r>
              <a:rPr lang="en-US" sz="1100" b="0" i="0" u="none" strike="noStrike" cap="none" dirty="0" err="1">
                <a:solidFill>
                  <a:srgbClr val="000000"/>
                </a:solidFill>
                <a:latin typeface="Arial"/>
                <a:cs typeface="Arial"/>
                <a:sym typeface="Arial"/>
              </a:rPr>
              <a:t>modelidir</a:t>
            </a:r>
            <a:r>
              <a:rPr lang="en-US" sz="1100" b="0" i="0" u="none" strike="noStrike" cap="none" dirty="0">
                <a:solidFill>
                  <a:srgbClr val="000000"/>
                </a:solidFill>
                <a:latin typeface="Arial"/>
                <a:cs typeface="Arial"/>
                <a:sym typeface="Arial"/>
              </a:rPr>
              <a:t>. Bu model, </a:t>
            </a:r>
            <a:r>
              <a:rPr lang="en-US" sz="1100" b="0" i="0" u="none" strike="noStrike" cap="none" dirty="0" err="1">
                <a:solidFill>
                  <a:srgbClr val="000000"/>
                </a:solidFill>
                <a:latin typeface="Arial"/>
                <a:cs typeface="Arial"/>
                <a:sym typeface="Arial"/>
              </a:rPr>
              <a:t>eğitim</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doğrulama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test </a:t>
            </a:r>
            <a:r>
              <a:rPr lang="en-US" sz="1100" b="0" i="0" u="none" strike="noStrike" cap="none" dirty="0" err="1">
                <a:solidFill>
                  <a:srgbClr val="000000"/>
                </a:solidFill>
                <a:latin typeface="Arial"/>
                <a:cs typeface="Arial"/>
                <a:sym typeface="Arial"/>
              </a:rPr>
              <a:t>setlerinde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sırasıyla</a:t>
            </a:r>
            <a:r>
              <a:rPr lang="en-US" sz="1100" b="0" i="0" u="none" strike="noStrike" cap="none" dirty="0">
                <a:solidFill>
                  <a:srgbClr val="000000"/>
                </a:solidFill>
                <a:latin typeface="Arial"/>
                <a:cs typeface="Arial"/>
                <a:sym typeface="Arial"/>
              </a:rPr>
              <a:t> %31.1, %28.9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%29.5 </a:t>
            </a:r>
            <a:r>
              <a:rPr lang="en-US" sz="1100" b="0" i="0" u="none" strike="noStrike" cap="none" dirty="0" err="1">
                <a:solidFill>
                  <a:srgbClr val="000000"/>
                </a:solidFill>
                <a:latin typeface="Arial"/>
                <a:cs typeface="Arial"/>
                <a:sym typeface="Arial"/>
              </a:rPr>
              <a:t>doğruluk</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oranları</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elde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etmiştir</a:t>
            </a:r>
            <a:r>
              <a:rPr lang="en-US" sz="1100" b="0" i="0" u="none" strike="noStrike" cap="none" dirty="0">
                <a:solidFill>
                  <a:srgbClr val="000000"/>
                </a:solidFill>
                <a:latin typeface="Arial"/>
                <a:cs typeface="Arial"/>
                <a:sym typeface="Arial"/>
              </a:rPr>
              <a:t>. MLP3 </a:t>
            </a:r>
            <a:r>
              <a:rPr lang="en-US" sz="1100" b="0" i="0" u="none" strike="noStrike" cap="none" dirty="0" err="1">
                <a:solidFill>
                  <a:srgbClr val="000000"/>
                </a:solidFill>
                <a:latin typeface="Arial"/>
                <a:cs typeface="Arial"/>
                <a:sym typeface="Arial"/>
              </a:rPr>
              <a:t>modeli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diğer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modellerimize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kıyasla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daha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yüksek</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doğrulama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test </a:t>
            </a:r>
            <a:r>
              <a:rPr lang="en-US" sz="1100" b="0" i="0" u="none" strike="noStrike" cap="none" dirty="0" err="1">
                <a:solidFill>
                  <a:srgbClr val="000000"/>
                </a:solidFill>
                <a:latin typeface="Arial"/>
                <a:cs typeface="Arial"/>
                <a:sym typeface="Arial"/>
              </a:rPr>
              <a:t>doğruluk</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oranlarına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sahip</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olup</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özellikle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regülarizasyon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veri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artırma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tekniklerinin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etkili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kullanımı</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sayesinde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aşırı</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uyum</a:t>
            </a:r>
            <a:r>
              <a:rPr lang="tr-TR" sz="1100" b="0" i="0" u="none" strike="noStrike" cap="none" dirty="0">
                <a:solidFill>
                  <a:srgbClr val="000000"/>
                </a:solidFill>
                <a:latin typeface="Arial"/>
                <a:cs typeface="Arial"/>
                <a:sym typeface="Arial"/>
              </a:rPr>
              <a:t> kısmen önlenmiştir</a:t>
            </a:r>
            <a:r>
              <a:rPr lang="en-US" sz="1100" b="0" i="0" u="none" strike="noStrike" cap="none" dirty="0">
                <a:solidFill>
                  <a:srgbClr val="000000"/>
                </a:solidFill>
                <a:latin typeface="Arial"/>
                <a:cs typeface="Arial"/>
                <a:sym typeface="Arial"/>
              </a:rPr>
              <a:t>.</a:t>
            </a:r>
            <a:endParaRPr lang="tr-TR" sz="11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3582797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e1f098072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e1f098072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tr-TR" sz="1100" b="0" i="0" u="none" strike="noStrike" cap="none" dirty="0">
                <a:solidFill>
                  <a:srgbClr val="000000"/>
                </a:solidFill>
                <a:latin typeface="Arial"/>
                <a:cs typeface="Arial"/>
                <a:sym typeface="Arial"/>
              </a:rPr>
              <a:t>Bu tablo, m</a:t>
            </a:r>
            <a:r>
              <a:rPr lang="en-US" sz="1100" b="0" i="0" u="none" strike="noStrike" cap="none" dirty="0" err="1">
                <a:solidFill>
                  <a:srgbClr val="000000"/>
                </a:solidFill>
                <a:latin typeface="Arial"/>
                <a:cs typeface="Arial"/>
                <a:sym typeface="Arial"/>
              </a:rPr>
              <a:t>odellerimizin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performansını</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daha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detaylı</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metriklerle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yani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doğruluk</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kesinlik</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hatırlama</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F1 </a:t>
            </a:r>
            <a:r>
              <a:rPr lang="en-US" sz="1100" b="0" i="0" u="none" strike="noStrike" cap="none" dirty="0" err="1">
                <a:solidFill>
                  <a:srgbClr val="000000"/>
                </a:solidFill>
                <a:latin typeface="Arial"/>
                <a:cs typeface="Arial"/>
                <a:sym typeface="Arial"/>
              </a:rPr>
              <a:t>skoru</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ile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değerlendirmektedir</a:t>
            </a:r>
            <a:r>
              <a:rPr lang="en-US" sz="1100" b="0" i="0" u="none" strike="noStrike" cap="none" dirty="0">
                <a:solidFill>
                  <a:srgbClr val="000000"/>
                </a:solidFill>
                <a:latin typeface="Arial"/>
                <a:cs typeface="Arial"/>
                <a:sym typeface="Arial"/>
              </a:rPr>
              <a:t>. MLP Basic </a:t>
            </a:r>
            <a:r>
              <a:rPr lang="en-US" sz="1100" b="0" i="0" u="none" strike="noStrike" cap="none" dirty="0" err="1">
                <a:solidFill>
                  <a:srgbClr val="000000"/>
                </a:solidFill>
                <a:latin typeface="Arial"/>
                <a:cs typeface="Arial"/>
                <a:sym typeface="Arial"/>
              </a:rPr>
              <a:t>modeli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tüm</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metriklerde</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düşük</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performans</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sergilemektedir</a:t>
            </a:r>
            <a:r>
              <a:rPr lang="en-US" sz="1100" b="0" i="0" u="none" strike="noStrike" cap="none" dirty="0">
                <a:solidFill>
                  <a:srgbClr val="000000"/>
                </a:solidFill>
                <a:latin typeface="Arial"/>
                <a:cs typeface="Arial"/>
                <a:sym typeface="Arial"/>
              </a:rPr>
              <a:t> ki </a:t>
            </a:r>
            <a:r>
              <a:rPr lang="en-US" sz="1100" b="0" i="0" u="none" strike="noStrike" cap="none" dirty="0" err="1">
                <a:solidFill>
                  <a:srgbClr val="000000"/>
                </a:solidFill>
                <a:latin typeface="Arial"/>
                <a:cs typeface="Arial"/>
                <a:sym typeface="Arial"/>
              </a:rPr>
              <a:t>bu</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aşırı</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uyumun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bir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sonucu</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olarak</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değerlendirilebilir</a:t>
            </a:r>
            <a:r>
              <a:rPr lang="en-US" sz="1100" b="0" i="0" u="none" strike="noStrike" cap="none" dirty="0">
                <a:solidFill>
                  <a:srgbClr val="000000"/>
                </a:solidFill>
                <a:latin typeface="Arial"/>
                <a:cs typeface="Arial"/>
                <a:sym typeface="Arial"/>
              </a:rPr>
              <a:t>. MLP3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CNN2 </a:t>
            </a:r>
            <a:r>
              <a:rPr lang="en-US" sz="1100" b="0" i="0" u="none" strike="noStrike" cap="none" dirty="0" err="1">
                <a:solidFill>
                  <a:srgbClr val="000000"/>
                </a:solidFill>
                <a:latin typeface="Arial"/>
                <a:cs typeface="Arial"/>
                <a:sym typeface="Arial"/>
              </a:rPr>
              <a:t>modelleri</a:t>
            </a:r>
            <a:r>
              <a:rPr lang="en-US" sz="1100" b="0" i="0" u="none" strike="noStrike" cap="none" dirty="0">
                <a:solidFill>
                  <a:srgbClr val="000000"/>
                </a:solidFill>
                <a:latin typeface="Arial"/>
                <a:cs typeface="Arial"/>
                <a:sym typeface="Arial"/>
              </a:rPr>
              <a:t>, F1 </a:t>
            </a:r>
            <a:r>
              <a:rPr lang="en-US" sz="1100" b="0" i="0" u="none" strike="noStrike" cap="none" dirty="0" err="1">
                <a:solidFill>
                  <a:srgbClr val="000000"/>
                </a:solidFill>
                <a:latin typeface="Arial"/>
                <a:cs typeface="Arial"/>
                <a:sym typeface="Arial"/>
              </a:rPr>
              <a:t>skoru</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açısından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en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yüksek</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değerleri</a:t>
            </a:r>
            <a:r>
              <a:rPr lang="en-US" sz="1100" b="0" i="0" u="none" strike="noStrike" cap="none" dirty="0">
                <a:solidFill>
                  <a:srgbClr val="000000"/>
                </a:solidFill>
                <a:latin typeface="Arial"/>
                <a:cs typeface="Arial"/>
                <a:sym typeface="Arial"/>
              </a:rPr>
              <a:t> (%23.8 </a:t>
            </a:r>
            <a:r>
              <a:rPr lang="en-US" sz="1100" b="0" i="0" u="none" strike="noStrike" cap="none" dirty="0" err="1">
                <a:solidFill>
                  <a:srgbClr val="000000"/>
                </a:solidFill>
                <a:latin typeface="Arial"/>
                <a:cs typeface="Arial"/>
                <a:sym typeface="Arial"/>
              </a:rPr>
              <a:t>ve</a:t>
            </a:r>
            <a:r>
              <a:rPr lang="en-US" sz="1100" b="0" i="0" u="none" strike="noStrike" cap="none" dirty="0">
                <a:solidFill>
                  <a:srgbClr val="000000"/>
                </a:solidFill>
                <a:latin typeface="Arial"/>
                <a:cs typeface="Arial"/>
                <a:sym typeface="Arial"/>
              </a:rPr>
              <a:t> %23.5) </a:t>
            </a:r>
            <a:r>
              <a:rPr lang="en-US" sz="1100" b="0" i="0" u="none" strike="noStrike" cap="none" dirty="0" err="1">
                <a:solidFill>
                  <a:srgbClr val="000000"/>
                </a:solidFill>
                <a:latin typeface="Arial"/>
                <a:cs typeface="Arial"/>
                <a:sym typeface="Arial"/>
              </a:rPr>
              <a:t>almışlardır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bu</a:t>
            </a:r>
            <a:r>
              <a:rPr lang="en-US" sz="1100" b="0" i="0" u="none" strike="noStrike" cap="none" dirty="0">
                <a:solidFill>
                  <a:srgbClr val="000000"/>
                </a:solidFill>
                <a:latin typeface="Arial"/>
                <a:cs typeface="Arial"/>
                <a:sym typeface="Arial"/>
              </a:rPr>
              <a:t> da </a:t>
            </a:r>
            <a:r>
              <a:rPr lang="en-US" sz="1100" b="0" i="0" u="none" strike="noStrike" cap="none" dirty="0" err="1">
                <a:solidFill>
                  <a:srgbClr val="000000"/>
                </a:solidFill>
                <a:latin typeface="Arial"/>
                <a:cs typeface="Arial"/>
                <a:sym typeface="Arial"/>
              </a:rPr>
              <a:t>bu</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modellerin</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sınıflar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arası</a:t>
            </a:r>
            <a:r>
              <a:rPr lang="en-US" sz="1100" b="0" i="0" u="none" strike="noStrike" cap="none" dirty="0">
                <a:solidFill>
                  <a:srgbClr val="000000"/>
                </a:solidFill>
                <a:latin typeface="Arial"/>
                <a:cs typeface="Arial"/>
                <a:sym typeface="Arial"/>
              </a:rPr>
              <a:t> </a:t>
            </a:r>
            <a:r>
              <a:rPr lang="tr-TR" sz="1100" b="0" i="0" u="none" strike="noStrike" cap="none" dirty="0">
                <a:solidFill>
                  <a:srgbClr val="000000"/>
                </a:solidFill>
                <a:latin typeface="Arial"/>
                <a:cs typeface="Arial"/>
                <a:sym typeface="Arial"/>
              </a:rPr>
              <a:t>nispeten daha </a:t>
            </a:r>
            <a:r>
              <a:rPr lang="en-US" sz="1100" b="0" i="0" u="none" strike="noStrike" cap="none" dirty="0" err="1">
                <a:solidFill>
                  <a:srgbClr val="000000"/>
                </a:solidFill>
                <a:latin typeface="Arial"/>
                <a:cs typeface="Arial"/>
                <a:sym typeface="Arial"/>
              </a:rPr>
              <a:t>dengeli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tahminler</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yapabildiğini</a:t>
            </a:r>
            <a:r>
              <a:rPr lang="en-US" sz="1100" b="0" i="0" u="none" strike="noStrike" cap="none" dirty="0">
                <a:solidFill>
                  <a:srgbClr val="000000"/>
                </a:solidFill>
                <a:latin typeface="Arial"/>
                <a:cs typeface="Arial"/>
                <a:sym typeface="Arial"/>
              </a:rPr>
              <a:t> </a:t>
            </a:r>
            <a:r>
              <a:rPr lang="en-US" sz="1100" b="0" i="0" u="none" strike="noStrike" cap="none" dirty="0" err="1">
                <a:solidFill>
                  <a:srgbClr val="000000"/>
                </a:solidFill>
                <a:latin typeface="Arial"/>
                <a:cs typeface="Arial"/>
                <a:sym typeface="Arial"/>
              </a:rPr>
              <a:t>göstermektedir</a:t>
            </a:r>
            <a:r>
              <a:rPr lang="en-US" sz="1100" b="0" i="0" u="none" strike="noStrike" cap="none" dirty="0">
                <a:solidFill>
                  <a:srgbClr val="000000"/>
                </a:solidFill>
                <a:latin typeface="Arial"/>
                <a:cs typeface="Arial"/>
                <a:sym typeface="Arial"/>
              </a:rPr>
              <a:t>.</a:t>
            </a:r>
            <a:endParaRPr lang="tr-TR"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endParaRPr lang="tr-TR" sz="1100" b="0" i="0" u="none" strike="noStrike" cap="none" dirty="0">
              <a:solidFill>
                <a:srgbClr val="000000"/>
              </a:solidFill>
              <a:latin typeface="Arial"/>
              <a:cs typeface="Arial"/>
              <a:sym typeface="Arial"/>
            </a:endParaRPr>
          </a:p>
          <a:p>
            <a:pPr marL="0" marR="0" lvl="0" indent="0" algn="l" rtl="0">
              <a:lnSpc>
                <a:spcPct val="100000"/>
              </a:lnSpc>
              <a:spcBef>
                <a:spcPts val="0"/>
              </a:spcBef>
              <a:spcAft>
                <a:spcPts val="0"/>
              </a:spcAft>
              <a:buClr>
                <a:srgbClr val="000000"/>
              </a:buClr>
              <a:buSzPts val="1100"/>
              <a:buFont typeface="Arial"/>
              <a:buNone/>
            </a:pPr>
            <a:r>
              <a:rPr lang="en-US" dirty="0"/>
              <a:t>Bu </a:t>
            </a:r>
            <a:r>
              <a:rPr lang="en-US" dirty="0" err="1"/>
              <a:t>metrikler</a:t>
            </a:r>
            <a:r>
              <a:rPr lang="en-US" dirty="0"/>
              <a:t>, </a:t>
            </a:r>
            <a:r>
              <a:rPr lang="en-US" dirty="0" err="1"/>
              <a:t>modellerimizin</a:t>
            </a:r>
            <a:r>
              <a:rPr lang="en-US" dirty="0"/>
              <a:t> </a:t>
            </a:r>
            <a:r>
              <a:rPr lang="en-US" dirty="0" err="1"/>
              <a:t>sınıfları</a:t>
            </a:r>
            <a:r>
              <a:rPr lang="en-US" dirty="0"/>
              <a:t> ne </a:t>
            </a:r>
            <a:r>
              <a:rPr lang="en-US" dirty="0" err="1"/>
              <a:t>kadar</a:t>
            </a:r>
            <a:r>
              <a:rPr lang="en-US" dirty="0"/>
              <a:t> iyi </a:t>
            </a:r>
            <a:r>
              <a:rPr lang="en-US" dirty="0" err="1"/>
              <a:t>tanıyıp</a:t>
            </a:r>
            <a:r>
              <a:rPr lang="en-US" dirty="0"/>
              <a:t> </a:t>
            </a:r>
            <a:r>
              <a:rPr lang="en-US" dirty="0" err="1"/>
              <a:t>tanımadığını</a:t>
            </a:r>
            <a:r>
              <a:rPr lang="en-US" dirty="0"/>
              <a:t> </a:t>
            </a:r>
            <a:r>
              <a:rPr lang="en-US" dirty="0" err="1"/>
              <a:t>ve</a:t>
            </a:r>
            <a:r>
              <a:rPr lang="en-US" dirty="0"/>
              <a:t> </a:t>
            </a:r>
            <a:r>
              <a:rPr lang="en-US" dirty="0" err="1"/>
              <a:t>yanlış</a:t>
            </a:r>
            <a:r>
              <a:rPr lang="en-US" dirty="0"/>
              <a:t> </a:t>
            </a:r>
            <a:r>
              <a:rPr lang="en-US" dirty="0" err="1"/>
              <a:t>pozitif</a:t>
            </a:r>
            <a:r>
              <a:rPr lang="en-US" dirty="0"/>
              <a:t> </a:t>
            </a:r>
            <a:r>
              <a:rPr lang="en-US" dirty="0" err="1"/>
              <a:t>ile</a:t>
            </a:r>
            <a:r>
              <a:rPr lang="en-US" dirty="0"/>
              <a:t> </a:t>
            </a:r>
            <a:r>
              <a:rPr lang="en-US" dirty="0" err="1"/>
              <a:t>yanlış</a:t>
            </a:r>
            <a:r>
              <a:rPr lang="en-US" dirty="0"/>
              <a:t> </a:t>
            </a:r>
            <a:r>
              <a:rPr lang="en-US" dirty="0" err="1"/>
              <a:t>negatif</a:t>
            </a:r>
            <a:r>
              <a:rPr lang="en-US" dirty="0"/>
              <a:t> </a:t>
            </a:r>
            <a:r>
              <a:rPr lang="en-US" dirty="0" err="1"/>
              <a:t>oranlarını</a:t>
            </a:r>
            <a:r>
              <a:rPr lang="en-US" dirty="0"/>
              <a:t> </a:t>
            </a:r>
            <a:r>
              <a:rPr lang="en-US" dirty="0" err="1"/>
              <a:t>dengeli</a:t>
            </a:r>
            <a:r>
              <a:rPr lang="en-US" dirty="0"/>
              <a:t> </a:t>
            </a:r>
            <a:r>
              <a:rPr lang="en-US" dirty="0" err="1"/>
              <a:t>bir</a:t>
            </a:r>
            <a:r>
              <a:rPr lang="en-US" dirty="0"/>
              <a:t> </a:t>
            </a:r>
            <a:r>
              <a:rPr lang="en-US" dirty="0" err="1"/>
              <a:t>şekilde</a:t>
            </a:r>
            <a:r>
              <a:rPr lang="en-US" dirty="0"/>
              <a:t> </a:t>
            </a:r>
            <a:r>
              <a:rPr lang="en-US" dirty="0" err="1"/>
              <a:t>nasıl</a:t>
            </a:r>
            <a:r>
              <a:rPr lang="en-US" dirty="0"/>
              <a:t> </a:t>
            </a:r>
            <a:r>
              <a:rPr lang="en-US" dirty="0" err="1"/>
              <a:t>yönettiğini</a:t>
            </a:r>
            <a:r>
              <a:rPr lang="en-US" dirty="0"/>
              <a:t> </a:t>
            </a:r>
            <a:r>
              <a:rPr lang="en-US" dirty="0" err="1"/>
              <a:t>gösterir</a:t>
            </a:r>
            <a:r>
              <a:rPr lang="en-US" dirty="0"/>
              <a:t>. Bu </a:t>
            </a:r>
            <a:r>
              <a:rPr lang="en-US" dirty="0" err="1"/>
              <a:t>veriler</a:t>
            </a:r>
            <a:r>
              <a:rPr lang="en-US" dirty="0"/>
              <a:t>, </a:t>
            </a:r>
            <a:r>
              <a:rPr lang="en-US" dirty="0" err="1"/>
              <a:t>gelecekteki</a:t>
            </a:r>
            <a:r>
              <a:rPr lang="en-US" dirty="0"/>
              <a:t> </a:t>
            </a:r>
            <a:r>
              <a:rPr lang="en-US" dirty="0" err="1"/>
              <a:t>iyileştirmeler</a:t>
            </a:r>
            <a:r>
              <a:rPr lang="en-US" dirty="0"/>
              <a:t> </a:t>
            </a:r>
            <a:r>
              <a:rPr lang="en-US" dirty="0" err="1"/>
              <a:t>için</a:t>
            </a:r>
            <a:r>
              <a:rPr lang="en-US" dirty="0"/>
              <a:t> bize </a:t>
            </a:r>
            <a:r>
              <a:rPr lang="en-US" dirty="0" err="1"/>
              <a:t>yol</a:t>
            </a:r>
            <a:r>
              <a:rPr lang="en-US" dirty="0"/>
              <a:t> </a:t>
            </a:r>
            <a:r>
              <a:rPr lang="en-US" dirty="0" err="1"/>
              <a:t>gösterici</a:t>
            </a:r>
            <a:r>
              <a:rPr lang="en-US" dirty="0"/>
              <a:t> </a:t>
            </a:r>
            <a:r>
              <a:rPr lang="en-US" dirty="0" err="1"/>
              <a:t>olacaktır</a:t>
            </a:r>
            <a:r>
              <a:rPr lang="en-US" dirty="0"/>
              <a:t>.</a:t>
            </a:r>
            <a:endParaRPr lang="en-US" sz="1100" b="0" i="0" u="none" strike="noStrike" cap="none" dirty="0">
              <a:solidFill>
                <a:srgbClr val="000000"/>
              </a:solidFill>
              <a:latin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e1f098072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e1f098072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 </a:t>
            </a:r>
            <a:r>
              <a:rPr lang="en-US" dirty="0" err="1"/>
              <a:t>slaytta</a:t>
            </a:r>
            <a:r>
              <a:rPr lang="en-US" dirty="0"/>
              <a:t>, </a:t>
            </a:r>
            <a:r>
              <a:rPr lang="en-US" dirty="0" err="1"/>
              <a:t>modellerimizin</a:t>
            </a:r>
            <a:r>
              <a:rPr lang="en-US" dirty="0"/>
              <a:t> </a:t>
            </a:r>
            <a:r>
              <a:rPr lang="en-US" dirty="0" err="1"/>
              <a:t>eğitim</a:t>
            </a:r>
            <a:r>
              <a:rPr lang="en-US" dirty="0"/>
              <a:t> </a:t>
            </a:r>
            <a:r>
              <a:rPr lang="en-US" dirty="0" err="1"/>
              <a:t>ve</a:t>
            </a:r>
            <a:r>
              <a:rPr lang="en-US" dirty="0"/>
              <a:t> </a:t>
            </a:r>
            <a:r>
              <a:rPr lang="en-US" dirty="0" err="1"/>
              <a:t>doğrulama</a:t>
            </a:r>
            <a:r>
              <a:rPr lang="en-US" dirty="0"/>
              <a:t> </a:t>
            </a:r>
            <a:r>
              <a:rPr lang="en-US" dirty="0" err="1"/>
              <a:t>süreçlerindeki</a:t>
            </a:r>
            <a:r>
              <a:rPr lang="en-US" dirty="0"/>
              <a:t> </a:t>
            </a:r>
            <a:r>
              <a:rPr lang="en-US" dirty="0" err="1"/>
              <a:t>doğruluk</a:t>
            </a:r>
            <a:r>
              <a:rPr lang="en-US" dirty="0"/>
              <a:t> </a:t>
            </a:r>
            <a:r>
              <a:rPr lang="en-US" dirty="0" err="1"/>
              <a:t>değerlerinin</a:t>
            </a:r>
            <a:r>
              <a:rPr lang="en-US" dirty="0"/>
              <a:t> </a:t>
            </a:r>
            <a:r>
              <a:rPr lang="en-US" dirty="0" err="1"/>
              <a:t>zamanla</a:t>
            </a:r>
            <a:r>
              <a:rPr lang="en-US" dirty="0"/>
              <a:t> </a:t>
            </a:r>
            <a:r>
              <a:rPr lang="en-US" dirty="0" err="1"/>
              <a:t>nasıl</a:t>
            </a:r>
            <a:r>
              <a:rPr lang="en-US" dirty="0"/>
              <a:t> </a:t>
            </a:r>
            <a:r>
              <a:rPr lang="en-US" dirty="0" err="1"/>
              <a:t>değiştiğine</a:t>
            </a:r>
            <a:r>
              <a:rPr lang="en-US" dirty="0"/>
              <a:t> </a:t>
            </a:r>
            <a:r>
              <a:rPr lang="en-US" dirty="0" err="1"/>
              <a:t>dair</a:t>
            </a:r>
            <a:r>
              <a:rPr lang="en-US" dirty="0"/>
              <a:t> </a:t>
            </a:r>
            <a:r>
              <a:rPr lang="en-US" dirty="0" err="1"/>
              <a:t>grafikleri</a:t>
            </a:r>
            <a:r>
              <a:rPr lang="en-US" dirty="0"/>
              <a:t> </a:t>
            </a:r>
            <a:r>
              <a:rPr lang="tr-TR" dirty="0"/>
              <a:t>görüyoruz</a:t>
            </a:r>
            <a:r>
              <a:rPr lang="en-US" dirty="0"/>
              <a:t>. </a:t>
            </a:r>
            <a:endParaRPr lang="tr-T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 </a:t>
            </a:r>
            <a:r>
              <a:rPr lang="en-US" dirty="0" err="1"/>
              <a:t>grafikler</a:t>
            </a:r>
            <a:r>
              <a:rPr lang="en-US" dirty="0"/>
              <a:t>, her </a:t>
            </a:r>
            <a:r>
              <a:rPr lang="en-US" dirty="0" err="1"/>
              <a:t>modelin</a:t>
            </a:r>
            <a:r>
              <a:rPr lang="en-US" dirty="0"/>
              <a:t> </a:t>
            </a:r>
            <a:r>
              <a:rPr lang="en-US" dirty="0" err="1"/>
              <a:t>eğitim</a:t>
            </a:r>
            <a:r>
              <a:rPr lang="en-US" dirty="0"/>
              <a:t> </a:t>
            </a:r>
            <a:r>
              <a:rPr lang="en-US" dirty="0" err="1"/>
              <a:t>seti</a:t>
            </a:r>
            <a:r>
              <a:rPr lang="en-US" dirty="0"/>
              <a:t> </a:t>
            </a:r>
            <a:r>
              <a:rPr lang="en-US" dirty="0" err="1"/>
              <a:t>üzerinde</a:t>
            </a:r>
            <a:r>
              <a:rPr lang="en-US" dirty="0"/>
              <a:t> </a:t>
            </a:r>
            <a:r>
              <a:rPr lang="en-US" dirty="0" err="1"/>
              <a:t>nasıl</a:t>
            </a:r>
            <a:r>
              <a:rPr lang="en-US" dirty="0"/>
              <a:t> </a:t>
            </a:r>
            <a:r>
              <a:rPr lang="en-US" dirty="0" err="1"/>
              <a:t>öğrendiğini</a:t>
            </a:r>
            <a:r>
              <a:rPr lang="en-US" dirty="0"/>
              <a:t> </a:t>
            </a:r>
            <a:r>
              <a:rPr lang="en-US" dirty="0" err="1"/>
              <a:t>ve</a:t>
            </a:r>
            <a:r>
              <a:rPr lang="en-US" dirty="0"/>
              <a:t> </a:t>
            </a:r>
            <a:r>
              <a:rPr lang="en-US" dirty="0" err="1"/>
              <a:t>doğrulama</a:t>
            </a:r>
            <a:r>
              <a:rPr lang="en-US" dirty="0"/>
              <a:t> </a:t>
            </a:r>
            <a:r>
              <a:rPr lang="en-US" dirty="0" err="1"/>
              <a:t>seti</a:t>
            </a:r>
            <a:r>
              <a:rPr lang="en-US" dirty="0"/>
              <a:t> </a:t>
            </a:r>
            <a:r>
              <a:rPr lang="en-US" dirty="0" err="1"/>
              <a:t>üzerinde</a:t>
            </a:r>
            <a:r>
              <a:rPr lang="en-US" dirty="0"/>
              <a:t> ne </a:t>
            </a:r>
            <a:r>
              <a:rPr lang="en-US" dirty="0" err="1"/>
              <a:t>kadar</a:t>
            </a:r>
            <a:r>
              <a:rPr lang="en-US" dirty="0"/>
              <a:t> iyi </a:t>
            </a:r>
            <a:r>
              <a:rPr lang="en-US" dirty="0" err="1"/>
              <a:t>genelleme</a:t>
            </a:r>
            <a:r>
              <a:rPr lang="en-US" dirty="0"/>
              <a:t> </a:t>
            </a:r>
            <a:r>
              <a:rPr lang="en-US" dirty="0" err="1"/>
              <a:t>yaptığını</a:t>
            </a:r>
            <a:r>
              <a:rPr lang="en-US" dirty="0"/>
              <a:t> </a:t>
            </a:r>
            <a:r>
              <a:rPr lang="en-US" dirty="0" err="1"/>
              <a:t>göstermektedir</a:t>
            </a:r>
            <a:r>
              <a:rPr lang="en-US" dirty="0"/>
              <a:t>. </a:t>
            </a:r>
            <a:endParaRPr lang="tr-T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Örneğin</a:t>
            </a:r>
            <a:r>
              <a:rPr lang="en-US" dirty="0"/>
              <a:t>, CNN Basic </a:t>
            </a:r>
            <a:r>
              <a:rPr lang="en-US" dirty="0" err="1"/>
              <a:t>modeli</a:t>
            </a:r>
            <a:r>
              <a:rPr lang="en-US" dirty="0"/>
              <a:t> </a:t>
            </a:r>
            <a:r>
              <a:rPr lang="en-US" dirty="0" err="1"/>
              <a:t>eğitimde</a:t>
            </a:r>
            <a:r>
              <a:rPr lang="en-US" dirty="0"/>
              <a:t> %100 </a:t>
            </a:r>
            <a:r>
              <a:rPr lang="en-US" dirty="0" err="1"/>
              <a:t>doğruluk</a:t>
            </a:r>
            <a:r>
              <a:rPr lang="en-US" dirty="0"/>
              <a:t> </a:t>
            </a:r>
            <a:r>
              <a:rPr lang="en-US" dirty="0" err="1"/>
              <a:t>oranına</a:t>
            </a:r>
            <a:r>
              <a:rPr lang="en-US" dirty="0"/>
              <a:t> </a:t>
            </a:r>
            <a:r>
              <a:rPr lang="en-US" dirty="0" err="1"/>
              <a:t>ulaşmış</a:t>
            </a:r>
            <a:r>
              <a:rPr lang="en-US" dirty="0"/>
              <a:t> </a:t>
            </a:r>
            <a:r>
              <a:rPr lang="en-US" dirty="0" err="1"/>
              <a:t>olsa</a:t>
            </a:r>
            <a:r>
              <a:rPr lang="en-US" dirty="0"/>
              <a:t> da, </a:t>
            </a:r>
            <a:r>
              <a:rPr lang="en-US" dirty="0" err="1"/>
              <a:t>doğrulama</a:t>
            </a:r>
            <a:r>
              <a:rPr lang="en-US" dirty="0"/>
              <a:t> </a:t>
            </a:r>
            <a:r>
              <a:rPr lang="en-US" dirty="0" err="1"/>
              <a:t>setinde</a:t>
            </a:r>
            <a:r>
              <a:rPr lang="en-US" dirty="0"/>
              <a:t> </a:t>
            </a:r>
            <a:r>
              <a:rPr lang="en-US" dirty="0" err="1"/>
              <a:t>bu</a:t>
            </a:r>
            <a:r>
              <a:rPr lang="en-US" dirty="0"/>
              <a:t> </a:t>
            </a:r>
            <a:r>
              <a:rPr lang="en-US" dirty="0" err="1"/>
              <a:t>oran</a:t>
            </a:r>
            <a:r>
              <a:rPr lang="en-US" dirty="0"/>
              <a:t> </a:t>
            </a:r>
            <a:r>
              <a:rPr lang="en-US" dirty="0" err="1"/>
              <a:t>önemli</a:t>
            </a:r>
            <a:r>
              <a:rPr lang="en-US" dirty="0"/>
              <a:t> </a:t>
            </a:r>
            <a:r>
              <a:rPr lang="en-US" dirty="0" err="1"/>
              <a:t>ölçüde</a:t>
            </a:r>
            <a:r>
              <a:rPr lang="en-US" dirty="0"/>
              <a:t> </a:t>
            </a:r>
            <a:r>
              <a:rPr lang="en-US" dirty="0" err="1"/>
              <a:t>düşmektedir</a:t>
            </a:r>
            <a:r>
              <a:rPr lang="en-US" dirty="0"/>
              <a:t>, </a:t>
            </a:r>
            <a:r>
              <a:rPr lang="en-US" dirty="0" err="1"/>
              <a:t>bu</a:t>
            </a:r>
            <a:r>
              <a:rPr lang="en-US" dirty="0"/>
              <a:t> da </a:t>
            </a:r>
            <a:r>
              <a:rPr lang="en-US" dirty="0" err="1"/>
              <a:t>modelin</a:t>
            </a:r>
            <a:r>
              <a:rPr lang="en-US" dirty="0"/>
              <a:t> </a:t>
            </a:r>
            <a:r>
              <a:rPr lang="en-US" dirty="0" err="1"/>
              <a:t>aşırı</a:t>
            </a:r>
            <a:r>
              <a:rPr lang="en-US" dirty="0"/>
              <a:t> </a:t>
            </a:r>
            <a:r>
              <a:rPr lang="en-US" dirty="0" err="1"/>
              <a:t>uyuma</a:t>
            </a:r>
            <a:r>
              <a:rPr lang="en-US" dirty="0"/>
              <a:t> </a:t>
            </a:r>
            <a:r>
              <a:rPr lang="en-US" dirty="0" err="1"/>
              <a:t>eğiliminde</a:t>
            </a:r>
            <a:r>
              <a:rPr lang="en-US" dirty="0"/>
              <a:t> </a:t>
            </a:r>
            <a:r>
              <a:rPr lang="en-US" dirty="0" err="1"/>
              <a:t>olduğunu</a:t>
            </a:r>
            <a:r>
              <a:rPr lang="en-US" dirty="0"/>
              <a:t> </a:t>
            </a:r>
            <a:r>
              <a:rPr lang="en-US" dirty="0" err="1"/>
              <a:t>gösterir</a:t>
            </a:r>
            <a:r>
              <a:rPr lang="en-US" dirty="0"/>
              <a:t>.</a:t>
            </a:r>
            <a:endParaRPr lang="tr-T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En iyi </a:t>
            </a:r>
            <a:r>
              <a:rPr lang="en-US" dirty="0" err="1"/>
              <a:t>performans</a:t>
            </a:r>
            <a:r>
              <a:rPr lang="en-US" dirty="0"/>
              <a:t> </a:t>
            </a:r>
            <a:r>
              <a:rPr lang="en-US" dirty="0" err="1"/>
              <a:t>gösteren</a:t>
            </a:r>
            <a:r>
              <a:rPr lang="en-US" dirty="0"/>
              <a:t> </a:t>
            </a:r>
            <a:r>
              <a:rPr lang="en-US" dirty="0" err="1"/>
              <a:t>modelimiz</a:t>
            </a:r>
            <a:r>
              <a:rPr lang="en-US" dirty="0"/>
              <a:t> MLP3, </a:t>
            </a:r>
            <a:r>
              <a:rPr lang="en-US" dirty="0" err="1"/>
              <a:t>eğitim</a:t>
            </a:r>
            <a:r>
              <a:rPr lang="en-US" dirty="0"/>
              <a:t> </a:t>
            </a:r>
            <a:r>
              <a:rPr lang="en-US" dirty="0" err="1"/>
              <a:t>ve</a:t>
            </a:r>
            <a:r>
              <a:rPr lang="en-US" dirty="0"/>
              <a:t> </a:t>
            </a:r>
            <a:r>
              <a:rPr lang="en-US" dirty="0" err="1"/>
              <a:t>doğrulama</a:t>
            </a:r>
            <a:r>
              <a:rPr lang="en-US" dirty="0"/>
              <a:t> </a:t>
            </a:r>
            <a:r>
              <a:rPr lang="en-US" dirty="0" err="1"/>
              <a:t>sürecinde</a:t>
            </a:r>
            <a:r>
              <a:rPr lang="en-US" dirty="0"/>
              <a:t> </a:t>
            </a:r>
            <a:r>
              <a:rPr lang="en-US" dirty="0" err="1"/>
              <a:t>kararlı</a:t>
            </a:r>
            <a:r>
              <a:rPr lang="en-US" dirty="0"/>
              <a:t> </a:t>
            </a:r>
            <a:r>
              <a:rPr lang="en-US" dirty="0" err="1"/>
              <a:t>bir</a:t>
            </a:r>
            <a:r>
              <a:rPr lang="en-US" dirty="0"/>
              <a:t> </a:t>
            </a:r>
            <a:r>
              <a:rPr lang="en-US" dirty="0" err="1"/>
              <a:t>ilerleme</a:t>
            </a:r>
            <a:r>
              <a:rPr lang="en-US" dirty="0"/>
              <a:t> </a:t>
            </a:r>
            <a:r>
              <a:rPr lang="en-US" dirty="0" err="1"/>
              <a:t>göstermiş</a:t>
            </a:r>
            <a:r>
              <a:rPr lang="en-US" dirty="0"/>
              <a:t>, </a:t>
            </a:r>
            <a:r>
              <a:rPr lang="en-US" dirty="0" err="1"/>
              <a:t>bu</a:t>
            </a:r>
            <a:r>
              <a:rPr lang="en-US" dirty="0"/>
              <a:t> da </a:t>
            </a:r>
            <a:r>
              <a:rPr lang="en-US" dirty="0" err="1"/>
              <a:t>modelin</a:t>
            </a:r>
            <a:r>
              <a:rPr lang="en-US" dirty="0"/>
              <a:t> yeni </a:t>
            </a:r>
            <a:r>
              <a:rPr lang="en-US" dirty="0" err="1"/>
              <a:t>verilere</a:t>
            </a:r>
            <a:r>
              <a:rPr lang="en-US" dirty="0"/>
              <a:t> iyi </a:t>
            </a:r>
            <a:r>
              <a:rPr lang="en-US" dirty="0" err="1"/>
              <a:t>genelleme</a:t>
            </a:r>
            <a:r>
              <a:rPr lang="en-US" dirty="0"/>
              <a:t> </a:t>
            </a:r>
            <a:r>
              <a:rPr lang="en-US" dirty="0" err="1"/>
              <a:t>yaptığını</a:t>
            </a:r>
            <a:r>
              <a:rPr lang="en-US" dirty="0"/>
              <a:t> </a:t>
            </a:r>
            <a:r>
              <a:rPr lang="en-US" dirty="0" err="1"/>
              <a:t>işaret</a:t>
            </a:r>
            <a:r>
              <a:rPr lang="en-US" dirty="0"/>
              <a:t> </a:t>
            </a:r>
            <a:r>
              <a:rPr lang="en-US" dirty="0" err="1"/>
              <a:t>eder</a:t>
            </a:r>
            <a:r>
              <a:rPr lang="en-US" dirty="0"/>
              <a:t>.</a:t>
            </a:r>
            <a:endParaRPr lang="tr-TR" sz="1100" b="0" i="0" u="none" strike="noStrike" cap="none" dirty="0">
              <a:solidFill>
                <a:srgbClr val="000000"/>
              </a:solidFill>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1355307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e1f098072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e1f098072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dirty="0"/>
              <a:t>Bu </a:t>
            </a:r>
            <a:r>
              <a:rPr lang="en-US" dirty="0" err="1"/>
              <a:t>grafikler</a:t>
            </a:r>
            <a:r>
              <a:rPr lang="en-US" dirty="0"/>
              <a:t>, </a:t>
            </a:r>
            <a:r>
              <a:rPr lang="en-US" dirty="0" err="1"/>
              <a:t>modellerimizin</a:t>
            </a:r>
            <a:r>
              <a:rPr lang="en-US" dirty="0"/>
              <a:t> </a:t>
            </a:r>
            <a:r>
              <a:rPr lang="en-US" dirty="0" err="1"/>
              <a:t>eğitim</a:t>
            </a:r>
            <a:r>
              <a:rPr lang="en-US" dirty="0"/>
              <a:t> </a:t>
            </a:r>
            <a:r>
              <a:rPr lang="en-US" dirty="0" err="1"/>
              <a:t>ve</a:t>
            </a:r>
            <a:r>
              <a:rPr lang="en-US" dirty="0"/>
              <a:t> </a:t>
            </a:r>
            <a:r>
              <a:rPr lang="en-US" dirty="0" err="1"/>
              <a:t>doğrulama</a:t>
            </a:r>
            <a:r>
              <a:rPr lang="en-US" dirty="0"/>
              <a:t> </a:t>
            </a:r>
            <a:r>
              <a:rPr lang="en-US" dirty="0" err="1"/>
              <a:t>süreçlerindeki</a:t>
            </a:r>
            <a:r>
              <a:rPr lang="en-US" dirty="0"/>
              <a:t> </a:t>
            </a:r>
            <a:r>
              <a:rPr lang="en-US" dirty="0" err="1"/>
              <a:t>kayıp</a:t>
            </a:r>
            <a:r>
              <a:rPr lang="en-US" dirty="0"/>
              <a:t> </a:t>
            </a:r>
            <a:r>
              <a:rPr lang="en-US" dirty="0" err="1"/>
              <a:t>değerlerini</a:t>
            </a:r>
            <a:r>
              <a:rPr lang="en-US" dirty="0"/>
              <a:t> </a:t>
            </a:r>
            <a:r>
              <a:rPr lang="en-US" dirty="0" err="1"/>
              <a:t>zamanla</a:t>
            </a:r>
            <a:r>
              <a:rPr lang="en-US" dirty="0"/>
              <a:t> </a:t>
            </a:r>
            <a:r>
              <a:rPr lang="en-US" dirty="0" err="1"/>
              <a:t>nasıl</a:t>
            </a:r>
            <a:r>
              <a:rPr lang="en-US" dirty="0"/>
              <a:t> </a:t>
            </a:r>
            <a:r>
              <a:rPr lang="en-US" dirty="0" err="1"/>
              <a:t>değiştirdiğini</a:t>
            </a:r>
            <a:r>
              <a:rPr lang="en-US" dirty="0"/>
              <a:t> </a:t>
            </a:r>
            <a:r>
              <a:rPr lang="en-US" dirty="0" err="1"/>
              <a:t>göstermektedir</a:t>
            </a:r>
            <a:r>
              <a:rPr lang="en-US" dirty="0"/>
              <a:t>. MLP Basic </a:t>
            </a:r>
            <a:r>
              <a:rPr lang="en-US" dirty="0" err="1"/>
              <a:t>modeli</a:t>
            </a:r>
            <a:r>
              <a:rPr lang="en-US" dirty="0"/>
              <a:t>, </a:t>
            </a:r>
            <a:r>
              <a:rPr lang="en-US" dirty="0" err="1"/>
              <a:t>eğitim</a:t>
            </a:r>
            <a:r>
              <a:rPr lang="en-US" dirty="0"/>
              <a:t> </a:t>
            </a:r>
            <a:r>
              <a:rPr lang="en-US" dirty="0" err="1"/>
              <a:t>sürecinde</a:t>
            </a:r>
            <a:r>
              <a:rPr lang="en-US" dirty="0"/>
              <a:t> </a:t>
            </a:r>
            <a:r>
              <a:rPr lang="en-US" dirty="0" err="1"/>
              <a:t>düşük</a:t>
            </a:r>
            <a:r>
              <a:rPr lang="en-US" dirty="0"/>
              <a:t> </a:t>
            </a:r>
            <a:r>
              <a:rPr lang="en-US" dirty="0" err="1"/>
              <a:t>kayıp</a:t>
            </a:r>
            <a:r>
              <a:rPr lang="en-US" dirty="0"/>
              <a:t> </a:t>
            </a:r>
            <a:r>
              <a:rPr lang="en-US" dirty="0" err="1"/>
              <a:t>değerleri</a:t>
            </a:r>
            <a:r>
              <a:rPr lang="en-US" dirty="0"/>
              <a:t> </a:t>
            </a:r>
            <a:r>
              <a:rPr lang="en-US" dirty="0" err="1"/>
              <a:t>gösterirken</a:t>
            </a:r>
            <a:r>
              <a:rPr lang="en-US" dirty="0"/>
              <a:t>, </a:t>
            </a:r>
            <a:r>
              <a:rPr lang="en-US" dirty="0" err="1"/>
              <a:t>doğrulama</a:t>
            </a:r>
            <a:r>
              <a:rPr lang="en-US" dirty="0"/>
              <a:t> </a:t>
            </a:r>
            <a:r>
              <a:rPr lang="en-US" dirty="0" err="1"/>
              <a:t>sürecinde</a:t>
            </a:r>
            <a:r>
              <a:rPr lang="en-US" dirty="0"/>
              <a:t> </a:t>
            </a:r>
            <a:r>
              <a:rPr lang="en-US" dirty="0" err="1"/>
              <a:t>kayıp</a:t>
            </a:r>
            <a:r>
              <a:rPr lang="en-US" dirty="0"/>
              <a:t> </a:t>
            </a:r>
            <a:r>
              <a:rPr lang="en-US" dirty="0" err="1"/>
              <a:t>değerlerinin</a:t>
            </a:r>
            <a:r>
              <a:rPr lang="en-US" dirty="0"/>
              <a:t> </a:t>
            </a:r>
            <a:r>
              <a:rPr lang="en-US" dirty="0" err="1"/>
              <a:t>yükselmesi</a:t>
            </a:r>
            <a:r>
              <a:rPr lang="en-US" dirty="0"/>
              <a:t> </a:t>
            </a:r>
            <a:r>
              <a:rPr lang="en-US" dirty="0" err="1"/>
              <a:t>aşırı</a:t>
            </a:r>
            <a:r>
              <a:rPr lang="en-US" dirty="0"/>
              <a:t> </a:t>
            </a:r>
            <a:r>
              <a:rPr lang="en-US" dirty="0" err="1"/>
              <a:t>uyumun</a:t>
            </a:r>
            <a:r>
              <a:rPr lang="en-US" dirty="0"/>
              <a:t> </a:t>
            </a:r>
            <a:r>
              <a:rPr lang="en-US" dirty="0" err="1"/>
              <a:t>bir</a:t>
            </a:r>
            <a:r>
              <a:rPr lang="en-US" dirty="0"/>
              <a:t> </a:t>
            </a:r>
            <a:r>
              <a:rPr lang="en-US" dirty="0" err="1"/>
              <a:t>göstergesidir</a:t>
            </a:r>
            <a:r>
              <a:rPr lang="en-US" dirty="0"/>
              <a:t>. </a:t>
            </a:r>
            <a:r>
              <a:rPr lang="en-US" dirty="0" err="1"/>
              <a:t>Diğer</a:t>
            </a:r>
            <a:r>
              <a:rPr lang="en-US" dirty="0"/>
              <a:t> </a:t>
            </a:r>
            <a:r>
              <a:rPr lang="en-US" dirty="0" err="1"/>
              <a:t>yandan</a:t>
            </a:r>
            <a:r>
              <a:rPr lang="en-US" dirty="0"/>
              <a:t>, CNN4 </a:t>
            </a:r>
            <a:r>
              <a:rPr lang="en-US" dirty="0" err="1"/>
              <a:t>modeli</a:t>
            </a:r>
            <a:r>
              <a:rPr lang="en-US" dirty="0"/>
              <a:t>, </a:t>
            </a:r>
            <a:r>
              <a:rPr lang="en-US" dirty="0" err="1"/>
              <a:t>eğitim</a:t>
            </a:r>
            <a:r>
              <a:rPr lang="en-US" dirty="0"/>
              <a:t> </a:t>
            </a:r>
            <a:r>
              <a:rPr lang="en-US" dirty="0" err="1"/>
              <a:t>ve</a:t>
            </a:r>
            <a:r>
              <a:rPr lang="en-US" dirty="0"/>
              <a:t> </a:t>
            </a:r>
            <a:r>
              <a:rPr lang="en-US" dirty="0" err="1"/>
              <a:t>doğrulama</a:t>
            </a:r>
            <a:r>
              <a:rPr lang="en-US" dirty="0"/>
              <a:t> </a:t>
            </a:r>
            <a:r>
              <a:rPr lang="en-US" dirty="0" err="1"/>
              <a:t>süreçlerinde</a:t>
            </a:r>
            <a:r>
              <a:rPr lang="en-US" dirty="0"/>
              <a:t> </a:t>
            </a:r>
            <a:r>
              <a:rPr lang="en-US" dirty="0" err="1"/>
              <a:t>tutarlı</a:t>
            </a:r>
            <a:r>
              <a:rPr lang="en-US" dirty="0"/>
              <a:t> </a:t>
            </a:r>
            <a:r>
              <a:rPr lang="en-US" dirty="0" err="1"/>
              <a:t>kayıp</a:t>
            </a:r>
            <a:r>
              <a:rPr lang="en-US" dirty="0"/>
              <a:t> </a:t>
            </a:r>
            <a:r>
              <a:rPr lang="en-US" dirty="0" err="1"/>
              <a:t>değerleri</a:t>
            </a:r>
            <a:r>
              <a:rPr lang="en-US" dirty="0"/>
              <a:t> </a:t>
            </a:r>
            <a:r>
              <a:rPr lang="en-US" dirty="0" err="1"/>
              <a:t>sergileyerek</a:t>
            </a:r>
            <a:r>
              <a:rPr lang="en-US" dirty="0"/>
              <a:t>, </a:t>
            </a:r>
            <a:r>
              <a:rPr lang="en-US" dirty="0" err="1"/>
              <a:t>genelleştirme</a:t>
            </a:r>
            <a:r>
              <a:rPr lang="en-US" dirty="0"/>
              <a:t> </a:t>
            </a:r>
            <a:r>
              <a:rPr lang="en-US" dirty="0" err="1"/>
              <a:t>kabiliyeti</a:t>
            </a:r>
            <a:r>
              <a:rPr lang="en-US" dirty="0"/>
              <a:t> </a:t>
            </a:r>
            <a:r>
              <a:rPr lang="en-US" dirty="0" err="1"/>
              <a:t>açısından</a:t>
            </a:r>
            <a:r>
              <a:rPr lang="en-US" dirty="0"/>
              <a:t> </a:t>
            </a:r>
            <a:r>
              <a:rPr lang="en-US" dirty="0" err="1"/>
              <a:t>daha</a:t>
            </a:r>
            <a:r>
              <a:rPr lang="en-US" dirty="0"/>
              <a:t> </a:t>
            </a:r>
            <a:r>
              <a:rPr lang="en-US" dirty="0" err="1"/>
              <a:t>dengeli</a:t>
            </a:r>
            <a:r>
              <a:rPr lang="en-US" dirty="0"/>
              <a:t> </a:t>
            </a:r>
            <a:r>
              <a:rPr lang="en-US" dirty="0" err="1"/>
              <a:t>bir</a:t>
            </a:r>
            <a:r>
              <a:rPr lang="en-US" dirty="0"/>
              <a:t> </a:t>
            </a:r>
            <a:r>
              <a:rPr lang="en-US" dirty="0" err="1"/>
              <a:t>performans</a:t>
            </a:r>
            <a:r>
              <a:rPr lang="en-US" dirty="0"/>
              <a:t> </a:t>
            </a:r>
            <a:r>
              <a:rPr lang="en-US" dirty="0" err="1"/>
              <a:t>sunmuştur</a:t>
            </a:r>
            <a:r>
              <a:rPr lang="en-US" dirty="0"/>
              <a:t>.</a:t>
            </a:r>
            <a:endParaRPr lang="en-US" sz="11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3865545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e1f098072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2e1f098072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dirty="0" err="1"/>
              <a:t>Karmaşıklık</a:t>
            </a:r>
            <a:r>
              <a:rPr lang="en-US" dirty="0"/>
              <a:t> </a:t>
            </a:r>
            <a:r>
              <a:rPr lang="en-US" dirty="0" err="1"/>
              <a:t>matrisleri</a:t>
            </a:r>
            <a:r>
              <a:rPr lang="tr-TR" dirty="0" err="1"/>
              <a:t>ni</a:t>
            </a:r>
            <a:r>
              <a:rPr lang="tr-TR" dirty="0"/>
              <a:t> incelediğimizde, ö</a:t>
            </a:r>
            <a:r>
              <a:rPr lang="en-US" dirty="0" err="1"/>
              <a:t>rneğin</a:t>
            </a:r>
            <a:r>
              <a:rPr lang="en-US" dirty="0"/>
              <a:t>, MLP Basic </a:t>
            </a:r>
            <a:r>
              <a:rPr lang="en-US" dirty="0" err="1"/>
              <a:t>modelinin</a:t>
            </a:r>
            <a:r>
              <a:rPr lang="en-US" dirty="0"/>
              <a:t> </a:t>
            </a:r>
            <a:r>
              <a:rPr lang="en-US" dirty="0" err="1"/>
              <a:t>karmaşıklık</a:t>
            </a:r>
            <a:r>
              <a:rPr lang="en-US" dirty="0"/>
              <a:t> </a:t>
            </a:r>
            <a:r>
              <a:rPr lang="en-US" dirty="0" err="1"/>
              <a:t>matrisi</a:t>
            </a:r>
            <a:r>
              <a:rPr lang="en-US" dirty="0"/>
              <a:t>, </a:t>
            </a:r>
            <a:r>
              <a:rPr lang="en-US" dirty="0" err="1"/>
              <a:t>çoğu</a:t>
            </a:r>
            <a:r>
              <a:rPr lang="en-US" dirty="0"/>
              <a:t> </a:t>
            </a:r>
            <a:r>
              <a:rPr lang="en-US" dirty="0" err="1"/>
              <a:t>sınıf</a:t>
            </a:r>
            <a:r>
              <a:rPr lang="en-US" dirty="0"/>
              <a:t> </a:t>
            </a:r>
            <a:r>
              <a:rPr lang="en-US" dirty="0" err="1"/>
              <a:t>için</a:t>
            </a:r>
            <a:r>
              <a:rPr lang="en-US" dirty="0"/>
              <a:t> </a:t>
            </a:r>
            <a:r>
              <a:rPr lang="en-US" dirty="0" err="1"/>
              <a:t>düşük</a:t>
            </a:r>
            <a:r>
              <a:rPr lang="en-US" dirty="0"/>
              <a:t> </a:t>
            </a:r>
            <a:r>
              <a:rPr lang="en-US" dirty="0" err="1"/>
              <a:t>doğruluk</a:t>
            </a:r>
            <a:r>
              <a:rPr lang="en-US" dirty="0"/>
              <a:t> </a:t>
            </a:r>
            <a:r>
              <a:rPr lang="en-US" dirty="0" err="1"/>
              <a:t>oranları</a:t>
            </a:r>
            <a:r>
              <a:rPr lang="en-US" dirty="0"/>
              <a:t> </a:t>
            </a:r>
            <a:r>
              <a:rPr lang="en-US" dirty="0" err="1"/>
              <a:t>göstermiş</a:t>
            </a:r>
            <a:r>
              <a:rPr lang="en-US" dirty="0"/>
              <a:t>, </a:t>
            </a:r>
            <a:r>
              <a:rPr lang="en-US" dirty="0" err="1"/>
              <a:t>bu</a:t>
            </a:r>
            <a:r>
              <a:rPr lang="en-US" dirty="0"/>
              <a:t> da </a:t>
            </a:r>
            <a:r>
              <a:rPr lang="en-US" dirty="0" err="1"/>
              <a:t>modelin</a:t>
            </a:r>
            <a:r>
              <a:rPr lang="en-US" dirty="0"/>
              <a:t> </a:t>
            </a:r>
            <a:r>
              <a:rPr lang="en-US" dirty="0" err="1"/>
              <a:t>sınıfları</a:t>
            </a:r>
            <a:r>
              <a:rPr lang="en-US" dirty="0"/>
              <a:t> </a:t>
            </a:r>
            <a:r>
              <a:rPr lang="en-US" dirty="0" err="1"/>
              <a:t>ayırt</a:t>
            </a:r>
            <a:r>
              <a:rPr lang="en-US" dirty="0"/>
              <a:t> </a:t>
            </a:r>
            <a:r>
              <a:rPr lang="en-US" dirty="0" err="1"/>
              <a:t>etmede</a:t>
            </a:r>
            <a:r>
              <a:rPr lang="en-US" dirty="0"/>
              <a:t> </a:t>
            </a:r>
            <a:r>
              <a:rPr lang="en-US" dirty="0" err="1"/>
              <a:t>zorlandığını</a:t>
            </a:r>
            <a:r>
              <a:rPr lang="en-US" dirty="0"/>
              <a:t> </a:t>
            </a:r>
            <a:r>
              <a:rPr lang="en-US" dirty="0" err="1"/>
              <a:t>işaret</a:t>
            </a:r>
            <a:r>
              <a:rPr lang="en-US" dirty="0"/>
              <a:t> </a:t>
            </a:r>
            <a:r>
              <a:rPr lang="en-US" dirty="0" err="1"/>
              <a:t>eder</a:t>
            </a:r>
            <a:r>
              <a:rPr lang="en-US" dirty="0"/>
              <a:t>. Buna </a:t>
            </a:r>
            <a:r>
              <a:rPr lang="en-US" dirty="0" err="1"/>
              <a:t>karşın</a:t>
            </a:r>
            <a:r>
              <a:rPr lang="en-US" dirty="0"/>
              <a:t>, CNN2 </a:t>
            </a:r>
            <a:r>
              <a:rPr lang="en-US" dirty="0" err="1"/>
              <a:t>modeli</a:t>
            </a:r>
            <a:r>
              <a:rPr lang="en-US" dirty="0"/>
              <a:t>, </a:t>
            </a:r>
            <a:r>
              <a:rPr lang="en-US" dirty="0" err="1"/>
              <a:t>belirli</a:t>
            </a:r>
            <a:r>
              <a:rPr lang="en-US" dirty="0"/>
              <a:t> </a:t>
            </a:r>
            <a:r>
              <a:rPr lang="en-US" dirty="0" err="1"/>
              <a:t>sınıflarda</a:t>
            </a:r>
            <a:r>
              <a:rPr lang="en-US" dirty="0"/>
              <a:t> </a:t>
            </a:r>
            <a:r>
              <a:rPr lang="en-US" dirty="0" err="1"/>
              <a:t>yüksek</a:t>
            </a:r>
            <a:r>
              <a:rPr lang="en-US" dirty="0"/>
              <a:t> </a:t>
            </a:r>
            <a:r>
              <a:rPr lang="en-US" dirty="0" err="1"/>
              <a:t>doğruluk</a:t>
            </a:r>
            <a:r>
              <a:rPr lang="en-US" dirty="0"/>
              <a:t> </a:t>
            </a:r>
            <a:r>
              <a:rPr lang="en-US" dirty="0" err="1"/>
              <a:t>değerleri</a:t>
            </a:r>
            <a:r>
              <a:rPr lang="en-US" dirty="0"/>
              <a:t> </a:t>
            </a:r>
            <a:r>
              <a:rPr lang="en-US" dirty="0" err="1"/>
              <a:t>sergileyerek</a:t>
            </a:r>
            <a:r>
              <a:rPr lang="en-US" dirty="0"/>
              <a:t>, </a:t>
            </a:r>
            <a:r>
              <a:rPr lang="en-US" dirty="0" err="1"/>
              <a:t>bu</a:t>
            </a:r>
            <a:r>
              <a:rPr lang="en-US" dirty="0"/>
              <a:t> </a:t>
            </a:r>
            <a:r>
              <a:rPr lang="en-US" dirty="0" err="1"/>
              <a:t>sınıfları</a:t>
            </a:r>
            <a:r>
              <a:rPr lang="en-US" dirty="0"/>
              <a:t> </a:t>
            </a:r>
            <a:r>
              <a:rPr lang="en-US" dirty="0" err="1"/>
              <a:t>daha</a:t>
            </a:r>
            <a:r>
              <a:rPr lang="en-US" dirty="0"/>
              <a:t> iyi </a:t>
            </a:r>
            <a:r>
              <a:rPr lang="en-US" dirty="0" err="1"/>
              <a:t>tanıyabildiğini</a:t>
            </a:r>
            <a:r>
              <a:rPr lang="en-US" dirty="0"/>
              <a:t> </a:t>
            </a:r>
            <a:r>
              <a:rPr lang="en-US" dirty="0" err="1"/>
              <a:t>göstermiştir</a:t>
            </a:r>
            <a:r>
              <a:rPr lang="en-US" dirty="0"/>
              <a:t>. Bu </a:t>
            </a:r>
            <a:r>
              <a:rPr lang="en-US" dirty="0" err="1"/>
              <a:t>farklılıklar</a:t>
            </a:r>
            <a:r>
              <a:rPr lang="en-US" dirty="0"/>
              <a:t>, her </a:t>
            </a:r>
            <a:r>
              <a:rPr lang="en-US" dirty="0" err="1"/>
              <a:t>iki</a:t>
            </a:r>
            <a:r>
              <a:rPr lang="en-US" dirty="0"/>
              <a:t> </a:t>
            </a:r>
            <a:r>
              <a:rPr lang="en-US" dirty="0" err="1"/>
              <a:t>modelin</a:t>
            </a:r>
            <a:r>
              <a:rPr lang="en-US" dirty="0"/>
              <a:t> </a:t>
            </a:r>
            <a:r>
              <a:rPr lang="en-US" dirty="0" err="1"/>
              <a:t>güçlü</a:t>
            </a:r>
            <a:r>
              <a:rPr lang="en-US" dirty="0"/>
              <a:t> </a:t>
            </a:r>
            <a:r>
              <a:rPr lang="en-US" dirty="0" err="1"/>
              <a:t>ve</a:t>
            </a:r>
            <a:r>
              <a:rPr lang="en-US" dirty="0"/>
              <a:t> </a:t>
            </a:r>
            <a:r>
              <a:rPr lang="en-US" dirty="0" err="1"/>
              <a:t>zayıf</a:t>
            </a:r>
            <a:r>
              <a:rPr lang="en-US" dirty="0"/>
              <a:t> </a:t>
            </a:r>
            <a:r>
              <a:rPr lang="en-US" dirty="0" err="1"/>
              <a:t>yönlerini</a:t>
            </a:r>
            <a:r>
              <a:rPr lang="en-US" dirty="0"/>
              <a:t> </a:t>
            </a:r>
            <a:r>
              <a:rPr lang="en-US" dirty="0" err="1"/>
              <a:t>belirlememizde</a:t>
            </a:r>
            <a:r>
              <a:rPr lang="en-US" dirty="0"/>
              <a:t> </a:t>
            </a:r>
            <a:r>
              <a:rPr lang="en-US" dirty="0" err="1"/>
              <a:t>ve</a:t>
            </a:r>
            <a:r>
              <a:rPr lang="en-US" dirty="0"/>
              <a:t> </a:t>
            </a:r>
            <a:r>
              <a:rPr lang="en-US" dirty="0" err="1"/>
              <a:t>ileride</a:t>
            </a:r>
            <a:r>
              <a:rPr lang="en-US" dirty="0"/>
              <a:t> </a:t>
            </a:r>
            <a:r>
              <a:rPr lang="en-US" dirty="0" err="1"/>
              <a:t>yapılacak</a:t>
            </a:r>
            <a:r>
              <a:rPr lang="en-US" dirty="0"/>
              <a:t> </a:t>
            </a:r>
            <a:r>
              <a:rPr lang="en-US" dirty="0" err="1"/>
              <a:t>iyileştirmeler</a:t>
            </a:r>
            <a:r>
              <a:rPr lang="en-US" dirty="0"/>
              <a:t> </a:t>
            </a:r>
            <a:r>
              <a:rPr lang="en-US" dirty="0" err="1"/>
              <a:t>için</a:t>
            </a:r>
            <a:r>
              <a:rPr lang="en-US" dirty="0"/>
              <a:t> </a:t>
            </a:r>
            <a:r>
              <a:rPr lang="en-US" dirty="0" err="1"/>
              <a:t>stratejik</a:t>
            </a:r>
            <a:r>
              <a:rPr lang="en-US" dirty="0"/>
              <a:t> </a:t>
            </a:r>
            <a:r>
              <a:rPr lang="en-US" dirty="0" err="1"/>
              <a:t>kararlar</a:t>
            </a:r>
            <a:r>
              <a:rPr lang="en-US" dirty="0"/>
              <a:t> </a:t>
            </a:r>
            <a:r>
              <a:rPr lang="en-US" dirty="0" err="1"/>
              <a:t>almamızda</a:t>
            </a:r>
            <a:r>
              <a:rPr lang="en-US" dirty="0"/>
              <a:t> </a:t>
            </a:r>
            <a:r>
              <a:rPr lang="en-US" dirty="0" err="1"/>
              <a:t>önemli</a:t>
            </a:r>
            <a:r>
              <a:rPr lang="en-US" dirty="0"/>
              <a:t> </a:t>
            </a:r>
            <a:r>
              <a:rPr lang="en-US" dirty="0" err="1"/>
              <a:t>bir</a:t>
            </a:r>
            <a:r>
              <a:rPr lang="en-US" dirty="0"/>
              <a:t> </a:t>
            </a:r>
            <a:r>
              <a:rPr lang="en-US" dirty="0" err="1"/>
              <a:t>rol</a:t>
            </a:r>
            <a:r>
              <a:rPr lang="en-US" dirty="0"/>
              <a:t> </a:t>
            </a:r>
            <a:r>
              <a:rPr lang="en-US" dirty="0" err="1"/>
              <a:t>oynar</a:t>
            </a:r>
            <a:r>
              <a:rPr lang="en-US" dirty="0"/>
              <a:t>.</a:t>
            </a:r>
            <a:endParaRPr lang="en-US" sz="1100" b="0" i="0" u="none" strike="noStrike" cap="none" dirty="0">
              <a:solidFill>
                <a:srgbClr val="000000"/>
              </a:solidFill>
              <a:latin typeface="Arial"/>
              <a:cs typeface="Arial"/>
              <a:sym typeface="Arial"/>
            </a:endParaRPr>
          </a:p>
        </p:txBody>
      </p:sp>
    </p:spTree>
    <p:extLst>
      <p:ext uri="{BB962C8B-B14F-4D97-AF65-F5344CB8AC3E}">
        <p14:creationId xmlns:p14="http://schemas.microsoft.com/office/powerpoint/2010/main" val="34515770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1f098072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e1f098072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Deneyler</a:t>
            </a:r>
            <a:r>
              <a:rPr lang="en-US" dirty="0"/>
              <a:t> </a:t>
            </a:r>
            <a:r>
              <a:rPr lang="en-US" dirty="0" err="1"/>
              <a:t>sırasında</a:t>
            </a:r>
            <a:r>
              <a:rPr lang="en-US" dirty="0"/>
              <a:t> </a:t>
            </a:r>
            <a:r>
              <a:rPr lang="en-US" dirty="0" err="1"/>
              <a:t>dikkatimizi</a:t>
            </a:r>
            <a:r>
              <a:rPr lang="en-US" dirty="0"/>
              <a:t> </a:t>
            </a:r>
            <a:r>
              <a:rPr lang="en-US" dirty="0" err="1"/>
              <a:t>çeken</a:t>
            </a:r>
            <a:r>
              <a:rPr lang="en-US" dirty="0"/>
              <a:t> </a:t>
            </a:r>
            <a:r>
              <a:rPr lang="en-US" dirty="0" err="1"/>
              <a:t>en</a:t>
            </a:r>
            <a:r>
              <a:rPr lang="en-US" dirty="0"/>
              <a:t> </a:t>
            </a:r>
            <a:r>
              <a:rPr lang="en-US" dirty="0" err="1"/>
              <a:t>belirgin</a:t>
            </a:r>
            <a:r>
              <a:rPr lang="en-US" dirty="0"/>
              <a:t> </a:t>
            </a:r>
            <a:r>
              <a:rPr lang="en-US" dirty="0" err="1"/>
              <a:t>kısıtlamalardan</a:t>
            </a:r>
            <a:r>
              <a:rPr lang="en-US" dirty="0"/>
              <a:t> </a:t>
            </a:r>
            <a:r>
              <a:rPr lang="en-US" dirty="0" err="1"/>
              <a:t>biri</a:t>
            </a:r>
            <a:r>
              <a:rPr lang="en-US" dirty="0"/>
              <a:t>, </a:t>
            </a:r>
            <a:r>
              <a:rPr lang="en-US" dirty="0" err="1"/>
              <a:t>veri</a:t>
            </a:r>
            <a:r>
              <a:rPr lang="en-US" dirty="0"/>
              <a:t> </a:t>
            </a:r>
            <a:r>
              <a:rPr lang="en-US" dirty="0" err="1"/>
              <a:t>setimizin</a:t>
            </a:r>
            <a:r>
              <a:rPr lang="en-US" dirty="0"/>
              <a:t> </a:t>
            </a:r>
            <a:r>
              <a:rPr lang="en-US" dirty="0" err="1"/>
              <a:t>dengesiz</a:t>
            </a:r>
            <a:r>
              <a:rPr lang="en-US" dirty="0"/>
              <a:t> </a:t>
            </a:r>
            <a:r>
              <a:rPr lang="en-US" dirty="0" err="1"/>
              <a:t>sınıf</a:t>
            </a:r>
            <a:r>
              <a:rPr lang="en-US" dirty="0"/>
              <a:t> </a:t>
            </a:r>
            <a:r>
              <a:rPr lang="en-US" dirty="0" err="1"/>
              <a:t>dağılımıydı</a:t>
            </a:r>
            <a:r>
              <a:rPr lang="en-US" dirty="0"/>
              <a:t>. </a:t>
            </a:r>
            <a:r>
              <a:rPr lang="en-US" dirty="0" err="1"/>
              <a:t>Özellikle</a:t>
            </a:r>
            <a:r>
              <a:rPr lang="en-US" dirty="0"/>
              <a:t> </a:t>
            </a:r>
            <a:r>
              <a:rPr lang="en-US" dirty="0" err="1"/>
              <a:t>az</a:t>
            </a:r>
            <a:r>
              <a:rPr lang="en-US" dirty="0"/>
              <a:t> </a:t>
            </a:r>
            <a:r>
              <a:rPr lang="en-US" dirty="0" err="1"/>
              <a:t>sayıda</a:t>
            </a:r>
            <a:r>
              <a:rPr lang="en-US" dirty="0"/>
              <a:t> </a:t>
            </a:r>
            <a:r>
              <a:rPr lang="en-US" dirty="0" err="1"/>
              <a:t>örneği</a:t>
            </a:r>
            <a:r>
              <a:rPr lang="en-US" dirty="0"/>
              <a:t> </a:t>
            </a:r>
            <a:r>
              <a:rPr lang="en-US" dirty="0" err="1"/>
              <a:t>olan</a:t>
            </a:r>
            <a:r>
              <a:rPr lang="en-US" dirty="0"/>
              <a:t> </a:t>
            </a:r>
            <a:r>
              <a:rPr lang="en-US" dirty="0" err="1"/>
              <a:t>sınıflar</a:t>
            </a:r>
            <a:r>
              <a:rPr lang="en-US" dirty="0"/>
              <a:t>, </a:t>
            </a:r>
            <a:r>
              <a:rPr lang="en-US" dirty="0" err="1"/>
              <a:t>modelin</a:t>
            </a:r>
            <a:r>
              <a:rPr lang="en-US" dirty="0"/>
              <a:t> </a:t>
            </a:r>
            <a:r>
              <a:rPr lang="en-US" dirty="0" err="1"/>
              <a:t>bu</a:t>
            </a:r>
            <a:r>
              <a:rPr lang="en-US" dirty="0"/>
              <a:t> </a:t>
            </a:r>
            <a:r>
              <a:rPr lang="en-US" dirty="0" err="1"/>
              <a:t>türleri</a:t>
            </a:r>
            <a:r>
              <a:rPr lang="en-US" dirty="0"/>
              <a:t> </a:t>
            </a:r>
            <a:r>
              <a:rPr lang="en-US" dirty="0" err="1"/>
              <a:t>doğru</a:t>
            </a:r>
            <a:r>
              <a:rPr lang="en-US" dirty="0"/>
              <a:t> </a:t>
            </a:r>
            <a:r>
              <a:rPr lang="en-US" dirty="0" err="1"/>
              <a:t>bir</a:t>
            </a:r>
            <a:r>
              <a:rPr lang="en-US" dirty="0"/>
              <a:t> </a:t>
            </a:r>
            <a:r>
              <a:rPr lang="en-US" dirty="0" err="1"/>
              <a:t>şekilde</a:t>
            </a:r>
            <a:r>
              <a:rPr lang="en-US" dirty="0"/>
              <a:t> </a:t>
            </a:r>
            <a:r>
              <a:rPr lang="en-US" dirty="0" err="1"/>
              <a:t>öğrenmesini</a:t>
            </a:r>
            <a:r>
              <a:rPr lang="en-US" dirty="0"/>
              <a:t> </a:t>
            </a:r>
            <a:r>
              <a:rPr lang="en-US" dirty="0" err="1"/>
              <a:t>ve</a:t>
            </a:r>
            <a:r>
              <a:rPr lang="en-US" dirty="0"/>
              <a:t> </a:t>
            </a:r>
            <a:r>
              <a:rPr lang="en-US" dirty="0" err="1"/>
              <a:t>sınıflandırmasını</a:t>
            </a:r>
            <a:r>
              <a:rPr lang="en-US" dirty="0"/>
              <a:t> </a:t>
            </a:r>
            <a:r>
              <a:rPr lang="en-US" dirty="0" err="1"/>
              <a:t>engelledi</a:t>
            </a:r>
            <a:r>
              <a:rPr lang="en-US" dirty="0"/>
              <a:t>. Bu durum, "Flying" </a:t>
            </a:r>
            <a:r>
              <a:rPr lang="en-US" dirty="0" err="1"/>
              <a:t>gibi</a:t>
            </a:r>
            <a:r>
              <a:rPr lang="en-US" dirty="0"/>
              <a:t> </a:t>
            </a:r>
            <a:r>
              <a:rPr lang="en-US" dirty="0" err="1"/>
              <a:t>sınıflar</a:t>
            </a:r>
            <a:r>
              <a:rPr lang="en-US" dirty="0"/>
              <a:t> </a:t>
            </a:r>
            <a:r>
              <a:rPr lang="en-US" dirty="0" err="1"/>
              <a:t>için</a:t>
            </a:r>
            <a:r>
              <a:rPr lang="en-US" dirty="0"/>
              <a:t> </a:t>
            </a:r>
            <a:r>
              <a:rPr lang="en-US" dirty="0" err="1"/>
              <a:t>düşük</a:t>
            </a:r>
            <a:r>
              <a:rPr lang="en-US" dirty="0"/>
              <a:t> </a:t>
            </a:r>
            <a:r>
              <a:rPr lang="en-US" dirty="0" err="1"/>
              <a:t>hatırlama</a:t>
            </a:r>
            <a:r>
              <a:rPr lang="en-US" dirty="0"/>
              <a:t> </a:t>
            </a:r>
            <a:r>
              <a:rPr lang="en-US" dirty="0" err="1"/>
              <a:t>oranlarına</a:t>
            </a:r>
            <a:r>
              <a:rPr lang="en-US" dirty="0"/>
              <a:t> </a:t>
            </a:r>
            <a:r>
              <a:rPr lang="en-US" dirty="0" err="1"/>
              <a:t>yol</a:t>
            </a:r>
            <a:r>
              <a:rPr lang="en-US" dirty="0"/>
              <a:t> </a:t>
            </a:r>
            <a:r>
              <a:rPr lang="en-US" dirty="0" err="1"/>
              <a:t>açtı</a:t>
            </a:r>
            <a:r>
              <a:rPr lang="en-US" dirty="0"/>
              <a:t>. </a:t>
            </a:r>
            <a:endParaRPr lang="tr-TR" dirty="0"/>
          </a:p>
          <a:p>
            <a:pPr marL="0" lvl="0" indent="0" algn="l" rtl="0">
              <a:spcBef>
                <a:spcPts val="0"/>
              </a:spcBef>
              <a:spcAft>
                <a:spcPts val="0"/>
              </a:spcAft>
              <a:buNone/>
            </a:pPr>
            <a:endParaRPr lang="tr-TR" dirty="0"/>
          </a:p>
          <a:p>
            <a:pPr marL="0" lvl="0" indent="0" algn="l" rtl="0">
              <a:spcBef>
                <a:spcPts val="0"/>
              </a:spcBef>
              <a:spcAft>
                <a:spcPts val="0"/>
              </a:spcAft>
              <a:buNone/>
            </a:pPr>
            <a:r>
              <a:rPr lang="en-US" dirty="0" err="1"/>
              <a:t>Ayrıca</a:t>
            </a:r>
            <a:r>
              <a:rPr lang="en-US" dirty="0"/>
              <a:t>, </a:t>
            </a:r>
            <a:r>
              <a:rPr lang="en-US" dirty="0" err="1"/>
              <a:t>modellerimizin</a:t>
            </a:r>
            <a:r>
              <a:rPr lang="en-US" dirty="0"/>
              <a:t> </a:t>
            </a:r>
            <a:r>
              <a:rPr lang="en-US" dirty="0" err="1"/>
              <a:t>çoğunlukla</a:t>
            </a:r>
            <a:r>
              <a:rPr lang="en-US" dirty="0"/>
              <a:t> </a:t>
            </a:r>
            <a:r>
              <a:rPr lang="en-US" dirty="0" err="1"/>
              <a:t>aynı</a:t>
            </a:r>
            <a:r>
              <a:rPr lang="en-US" dirty="0"/>
              <a:t> </a:t>
            </a:r>
            <a:r>
              <a:rPr lang="en-US" dirty="0" err="1"/>
              <a:t>sınıfları</a:t>
            </a:r>
            <a:r>
              <a:rPr lang="en-US" dirty="0"/>
              <a:t> </a:t>
            </a:r>
            <a:r>
              <a:rPr lang="en-US" dirty="0" err="1"/>
              <a:t>tahmin</a:t>
            </a:r>
            <a:r>
              <a:rPr lang="en-US" dirty="0"/>
              <a:t> </a:t>
            </a:r>
            <a:r>
              <a:rPr lang="en-US" dirty="0" err="1"/>
              <a:t>etmesi</a:t>
            </a:r>
            <a:r>
              <a:rPr lang="en-US" dirty="0"/>
              <a:t>, </a:t>
            </a:r>
            <a:r>
              <a:rPr lang="en-US" dirty="0" err="1"/>
              <a:t>doğruluk</a:t>
            </a:r>
            <a:r>
              <a:rPr lang="en-US" dirty="0"/>
              <a:t> </a:t>
            </a:r>
            <a:r>
              <a:rPr lang="en-US" dirty="0" err="1"/>
              <a:t>ve</a:t>
            </a:r>
            <a:r>
              <a:rPr lang="en-US" dirty="0"/>
              <a:t> </a:t>
            </a:r>
            <a:r>
              <a:rPr lang="en-US" dirty="0" err="1"/>
              <a:t>hatırlama</a:t>
            </a:r>
            <a:r>
              <a:rPr lang="en-US" dirty="0"/>
              <a:t> </a:t>
            </a:r>
            <a:r>
              <a:rPr lang="en-US" dirty="0" err="1"/>
              <a:t>değerlerinin</a:t>
            </a:r>
            <a:r>
              <a:rPr lang="en-US" dirty="0"/>
              <a:t> </a:t>
            </a:r>
            <a:r>
              <a:rPr lang="en-US" dirty="0" err="1"/>
              <a:t>birbirine</a:t>
            </a:r>
            <a:r>
              <a:rPr lang="en-US" dirty="0"/>
              <a:t> </a:t>
            </a:r>
            <a:r>
              <a:rPr lang="en-US" dirty="0" err="1"/>
              <a:t>çok</a:t>
            </a:r>
            <a:r>
              <a:rPr lang="en-US" dirty="0"/>
              <a:t> </a:t>
            </a:r>
            <a:r>
              <a:rPr lang="en-US" dirty="0" err="1"/>
              <a:t>yakın</a:t>
            </a:r>
            <a:r>
              <a:rPr lang="en-US" dirty="0"/>
              <a:t> </a:t>
            </a:r>
            <a:r>
              <a:rPr lang="en-US" dirty="0" err="1"/>
              <a:t>çıkmasına</a:t>
            </a:r>
            <a:r>
              <a:rPr lang="en-US" dirty="0"/>
              <a:t> </a:t>
            </a:r>
            <a:r>
              <a:rPr lang="en-US" dirty="0" err="1"/>
              <a:t>neden</a:t>
            </a:r>
            <a:r>
              <a:rPr lang="en-US" dirty="0"/>
              <a:t> </a:t>
            </a:r>
            <a:r>
              <a:rPr lang="en-US" dirty="0" err="1"/>
              <a:t>oldu</a:t>
            </a:r>
            <a:r>
              <a:rPr lang="en-US" dirty="0"/>
              <a:t>. Bu, </a:t>
            </a:r>
            <a:r>
              <a:rPr lang="en-US" dirty="0" err="1"/>
              <a:t>modelin</a:t>
            </a:r>
            <a:r>
              <a:rPr lang="en-US" dirty="0"/>
              <a:t> </a:t>
            </a:r>
            <a:r>
              <a:rPr lang="en-US" dirty="0" err="1"/>
              <a:t>belirli</a:t>
            </a:r>
            <a:r>
              <a:rPr lang="en-US" dirty="0"/>
              <a:t> </a:t>
            </a:r>
            <a:r>
              <a:rPr lang="en-US" dirty="0" err="1"/>
              <a:t>sınıflar</a:t>
            </a:r>
            <a:r>
              <a:rPr lang="en-US" dirty="0"/>
              <a:t> </a:t>
            </a:r>
            <a:r>
              <a:rPr lang="en-US" dirty="0" err="1"/>
              <a:t>üzerinde</a:t>
            </a:r>
            <a:r>
              <a:rPr lang="en-US" dirty="0"/>
              <a:t> </a:t>
            </a:r>
            <a:r>
              <a:rPr lang="en-US" dirty="0" err="1"/>
              <a:t>yoğunlaşarak</a:t>
            </a:r>
            <a:r>
              <a:rPr lang="en-US" dirty="0"/>
              <a:t> </a:t>
            </a:r>
            <a:r>
              <a:rPr lang="en-US" dirty="0" err="1"/>
              <a:t>diğerlerini</a:t>
            </a:r>
            <a:r>
              <a:rPr lang="en-US" dirty="0"/>
              <a:t> </a:t>
            </a:r>
            <a:r>
              <a:rPr lang="en-US" dirty="0" err="1"/>
              <a:t>göz</a:t>
            </a:r>
            <a:r>
              <a:rPr lang="en-US" dirty="0"/>
              <a:t> </a:t>
            </a:r>
            <a:r>
              <a:rPr lang="en-US" dirty="0" err="1"/>
              <a:t>ardı</a:t>
            </a:r>
            <a:r>
              <a:rPr lang="en-US" dirty="0"/>
              <a:t> </a:t>
            </a:r>
            <a:r>
              <a:rPr lang="en-US" dirty="0" err="1"/>
              <a:t>ettiğini</a:t>
            </a:r>
            <a:r>
              <a:rPr lang="en-US" dirty="0"/>
              <a:t> </a:t>
            </a:r>
            <a:r>
              <a:rPr lang="en-US" dirty="0" err="1"/>
              <a:t>gösteriyor</a:t>
            </a:r>
            <a:r>
              <a:rPr lang="en-US" dirty="0"/>
              <a:t>. </a:t>
            </a:r>
            <a:r>
              <a:rPr lang="en-US" dirty="0" err="1"/>
              <a:t>Bazı</a:t>
            </a:r>
            <a:r>
              <a:rPr lang="en-US" dirty="0"/>
              <a:t> </a:t>
            </a:r>
            <a:r>
              <a:rPr lang="en-US" dirty="0" err="1"/>
              <a:t>sınıfların</a:t>
            </a:r>
            <a:r>
              <a:rPr lang="en-US" dirty="0"/>
              <a:t> </a:t>
            </a:r>
            <a:r>
              <a:rPr lang="en-US" dirty="0" err="1"/>
              <a:t>fazla</a:t>
            </a:r>
            <a:r>
              <a:rPr lang="en-US" dirty="0"/>
              <a:t> </a:t>
            </a:r>
            <a:r>
              <a:rPr lang="en-US" dirty="0" err="1"/>
              <a:t>temsil</a:t>
            </a:r>
            <a:r>
              <a:rPr lang="en-US" dirty="0"/>
              <a:t> </a:t>
            </a:r>
            <a:r>
              <a:rPr lang="en-US" dirty="0" err="1"/>
              <a:t>edilmesi</a:t>
            </a:r>
            <a:r>
              <a:rPr lang="en-US" dirty="0"/>
              <a:t>, </a:t>
            </a:r>
            <a:r>
              <a:rPr lang="en-US" dirty="0" err="1"/>
              <a:t>modelin</a:t>
            </a:r>
            <a:r>
              <a:rPr lang="en-US" dirty="0"/>
              <a:t> </a:t>
            </a:r>
            <a:r>
              <a:rPr lang="en-US" dirty="0" err="1"/>
              <a:t>bu</a:t>
            </a:r>
            <a:r>
              <a:rPr lang="en-US" dirty="0"/>
              <a:t> </a:t>
            </a:r>
            <a:r>
              <a:rPr lang="en-US" dirty="0" err="1"/>
              <a:t>baskın</a:t>
            </a:r>
            <a:r>
              <a:rPr lang="en-US" dirty="0"/>
              <a:t> </a:t>
            </a:r>
            <a:r>
              <a:rPr lang="en-US" dirty="0" err="1"/>
              <a:t>sınıfları</a:t>
            </a:r>
            <a:r>
              <a:rPr lang="en-US" dirty="0"/>
              <a:t> </a:t>
            </a:r>
            <a:r>
              <a:rPr lang="en-US" dirty="0" err="1"/>
              <a:t>doğru</a:t>
            </a:r>
            <a:r>
              <a:rPr lang="en-US" dirty="0"/>
              <a:t> </a:t>
            </a:r>
            <a:r>
              <a:rPr lang="en-US" dirty="0" err="1"/>
              <a:t>tahmin</a:t>
            </a:r>
            <a:r>
              <a:rPr lang="en-US" dirty="0"/>
              <a:t> </a:t>
            </a:r>
            <a:r>
              <a:rPr lang="en-US" dirty="0" err="1"/>
              <a:t>etmesini</a:t>
            </a:r>
            <a:r>
              <a:rPr lang="en-US" dirty="0"/>
              <a:t> </a:t>
            </a:r>
            <a:r>
              <a:rPr lang="en-US" dirty="0" err="1"/>
              <a:t>kolaylaştırırken</a:t>
            </a:r>
            <a:r>
              <a:rPr lang="en-US" dirty="0"/>
              <a:t>, </a:t>
            </a:r>
            <a:r>
              <a:rPr lang="en-US" dirty="0" err="1"/>
              <a:t>az</a:t>
            </a:r>
            <a:r>
              <a:rPr lang="en-US" dirty="0"/>
              <a:t> </a:t>
            </a:r>
            <a:r>
              <a:rPr lang="en-US" dirty="0" err="1"/>
              <a:t>temsil</a:t>
            </a:r>
            <a:r>
              <a:rPr lang="en-US" dirty="0"/>
              <a:t> </a:t>
            </a:r>
            <a:r>
              <a:rPr lang="en-US" dirty="0" err="1"/>
              <a:t>edilen</a:t>
            </a:r>
            <a:r>
              <a:rPr lang="en-US" dirty="0"/>
              <a:t> </a:t>
            </a:r>
            <a:r>
              <a:rPr lang="en-US" dirty="0" err="1"/>
              <a:t>sınıfların</a:t>
            </a:r>
            <a:r>
              <a:rPr lang="en-US" dirty="0"/>
              <a:t> </a:t>
            </a:r>
            <a:r>
              <a:rPr lang="en-US" dirty="0" err="1"/>
              <a:t>düşük</a:t>
            </a:r>
            <a:r>
              <a:rPr lang="en-US" dirty="0"/>
              <a:t> </a:t>
            </a:r>
            <a:r>
              <a:rPr lang="en-US" dirty="0" err="1"/>
              <a:t>hatırlama</a:t>
            </a:r>
            <a:r>
              <a:rPr lang="en-US" dirty="0"/>
              <a:t> </a:t>
            </a:r>
            <a:r>
              <a:rPr lang="en-US" dirty="0" err="1"/>
              <a:t>oranlarına</a:t>
            </a:r>
            <a:r>
              <a:rPr lang="en-US" dirty="0"/>
              <a:t> </a:t>
            </a:r>
            <a:r>
              <a:rPr lang="en-US" dirty="0" err="1"/>
              <a:t>sahip</a:t>
            </a:r>
            <a:r>
              <a:rPr lang="en-US" dirty="0"/>
              <a:t> </a:t>
            </a:r>
            <a:r>
              <a:rPr lang="en-US" dirty="0" err="1"/>
              <a:t>olmasına</a:t>
            </a:r>
            <a:r>
              <a:rPr lang="en-US" dirty="0"/>
              <a:t> </a:t>
            </a:r>
            <a:r>
              <a:rPr lang="en-US" dirty="0" err="1"/>
              <a:t>ve</a:t>
            </a:r>
            <a:r>
              <a:rPr lang="en-US" dirty="0"/>
              <a:t> </a:t>
            </a:r>
            <a:r>
              <a:rPr lang="en-US" dirty="0" err="1"/>
              <a:t>genel</a:t>
            </a:r>
            <a:r>
              <a:rPr lang="en-US" dirty="0"/>
              <a:t> </a:t>
            </a:r>
            <a:r>
              <a:rPr lang="en-US" dirty="0" err="1"/>
              <a:t>performansın</a:t>
            </a:r>
            <a:r>
              <a:rPr lang="en-US" dirty="0"/>
              <a:t> </a:t>
            </a:r>
            <a:r>
              <a:rPr lang="en-US" dirty="0" err="1"/>
              <a:t>dengesiz</a:t>
            </a:r>
            <a:r>
              <a:rPr lang="en-US" dirty="0"/>
              <a:t> </a:t>
            </a:r>
            <a:r>
              <a:rPr lang="en-US" dirty="0" err="1"/>
              <a:t>olmasına</a:t>
            </a:r>
            <a:r>
              <a:rPr lang="en-US" dirty="0"/>
              <a:t> </a:t>
            </a:r>
            <a:r>
              <a:rPr lang="en-US" dirty="0" err="1"/>
              <a:t>neden</a:t>
            </a:r>
            <a:r>
              <a:rPr lang="en-US" dirty="0"/>
              <a:t> </a:t>
            </a:r>
            <a:r>
              <a:rPr lang="en-US" dirty="0" err="1"/>
              <a:t>olmuştur</a:t>
            </a:r>
            <a:r>
              <a:rPr lang="en-US" dirty="0"/>
              <a:t>.</a:t>
            </a:r>
            <a:endParaRPr dirty="0"/>
          </a:p>
        </p:txBody>
      </p:sp>
    </p:spTree>
    <p:extLst>
      <p:ext uri="{BB962C8B-B14F-4D97-AF65-F5344CB8AC3E}">
        <p14:creationId xmlns:p14="http://schemas.microsoft.com/office/powerpoint/2010/main" val="18756983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e1f098072e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e1f098072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Projemizin</a:t>
            </a:r>
            <a:r>
              <a:rPr lang="en-US" dirty="0"/>
              <a:t> </a:t>
            </a:r>
            <a:r>
              <a:rPr lang="en-US" dirty="0" err="1"/>
              <a:t>genel</a:t>
            </a:r>
            <a:r>
              <a:rPr lang="en-US" dirty="0"/>
              <a:t> </a:t>
            </a:r>
            <a:r>
              <a:rPr lang="en-US" dirty="0" err="1"/>
              <a:t>değerlendirmesinde</a:t>
            </a:r>
            <a:r>
              <a:rPr lang="en-US" dirty="0"/>
              <a:t>, MLP </a:t>
            </a:r>
            <a:r>
              <a:rPr lang="en-US" dirty="0" err="1"/>
              <a:t>modellerinin</a:t>
            </a:r>
            <a:r>
              <a:rPr lang="en-US" dirty="0"/>
              <a:t> </a:t>
            </a:r>
            <a:r>
              <a:rPr lang="en-US" dirty="0" err="1"/>
              <a:t>eğitim</a:t>
            </a:r>
            <a:r>
              <a:rPr lang="en-US" dirty="0"/>
              <a:t> </a:t>
            </a:r>
            <a:r>
              <a:rPr lang="en-US" dirty="0" err="1"/>
              <a:t>setlerinde</a:t>
            </a:r>
            <a:r>
              <a:rPr lang="en-US" dirty="0"/>
              <a:t> </a:t>
            </a:r>
            <a:r>
              <a:rPr lang="en-US" dirty="0" err="1"/>
              <a:t>yüksek</a:t>
            </a:r>
            <a:r>
              <a:rPr lang="en-US" dirty="0"/>
              <a:t> </a:t>
            </a:r>
            <a:r>
              <a:rPr lang="en-US" dirty="0" err="1"/>
              <a:t>doğruluk</a:t>
            </a:r>
            <a:r>
              <a:rPr lang="en-US" dirty="0"/>
              <a:t> </a:t>
            </a:r>
            <a:r>
              <a:rPr lang="en-US" dirty="0" err="1"/>
              <a:t>oranlarına</a:t>
            </a:r>
            <a:r>
              <a:rPr lang="en-US" dirty="0"/>
              <a:t> </a:t>
            </a:r>
            <a:r>
              <a:rPr lang="en-US" dirty="0" err="1"/>
              <a:t>ulaştığını</a:t>
            </a:r>
            <a:r>
              <a:rPr lang="en-US" dirty="0"/>
              <a:t> </a:t>
            </a:r>
            <a:r>
              <a:rPr lang="en-US" dirty="0" err="1"/>
              <a:t>ancak</a:t>
            </a:r>
            <a:r>
              <a:rPr lang="en-US" dirty="0"/>
              <a:t> </a:t>
            </a:r>
            <a:r>
              <a:rPr lang="en-US" dirty="0" err="1"/>
              <a:t>doğrulama</a:t>
            </a:r>
            <a:r>
              <a:rPr lang="en-US" dirty="0"/>
              <a:t> </a:t>
            </a:r>
            <a:r>
              <a:rPr lang="en-US" dirty="0" err="1"/>
              <a:t>ve</a:t>
            </a:r>
            <a:r>
              <a:rPr lang="en-US" dirty="0"/>
              <a:t> test </a:t>
            </a:r>
            <a:r>
              <a:rPr lang="en-US" dirty="0" err="1"/>
              <a:t>setlerinde</a:t>
            </a:r>
            <a:r>
              <a:rPr lang="en-US" dirty="0"/>
              <a:t> </a:t>
            </a:r>
            <a:r>
              <a:rPr lang="en-US" dirty="0" err="1"/>
              <a:t>bu</a:t>
            </a:r>
            <a:r>
              <a:rPr lang="en-US" dirty="0"/>
              <a:t> </a:t>
            </a:r>
            <a:r>
              <a:rPr lang="en-US" dirty="0" err="1"/>
              <a:t>başarının</a:t>
            </a:r>
            <a:r>
              <a:rPr lang="en-US" dirty="0"/>
              <a:t> </a:t>
            </a:r>
            <a:r>
              <a:rPr lang="en-US" dirty="0" err="1"/>
              <a:t>sürdürülemediğini</a:t>
            </a:r>
            <a:r>
              <a:rPr lang="en-US" dirty="0"/>
              <a:t> </a:t>
            </a:r>
            <a:r>
              <a:rPr lang="en-US" dirty="0" err="1"/>
              <a:t>gözlemledik</a:t>
            </a:r>
            <a:r>
              <a:rPr lang="en-US" dirty="0"/>
              <a:t>. Bu, </a:t>
            </a:r>
            <a:r>
              <a:rPr lang="en-US" dirty="0" err="1"/>
              <a:t>özellikle</a:t>
            </a:r>
            <a:r>
              <a:rPr lang="en-US" dirty="0"/>
              <a:t> MLP Basic </a:t>
            </a:r>
            <a:r>
              <a:rPr lang="en-US" dirty="0" err="1"/>
              <a:t>modeli</a:t>
            </a:r>
            <a:r>
              <a:rPr lang="en-US" dirty="0"/>
              <a:t> </a:t>
            </a:r>
            <a:r>
              <a:rPr lang="en-US" dirty="0" err="1"/>
              <a:t>için</a:t>
            </a:r>
            <a:r>
              <a:rPr lang="en-US" dirty="0"/>
              <a:t> </a:t>
            </a:r>
            <a:r>
              <a:rPr lang="en-US" dirty="0" err="1"/>
              <a:t>geçerli</a:t>
            </a:r>
            <a:r>
              <a:rPr lang="en-US" dirty="0"/>
              <a:t>, </a:t>
            </a:r>
            <a:r>
              <a:rPr lang="en-US" dirty="0" err="1"/>
              <a:t>bu</a:t>
            </a:r>
            <a:r>
              <a:rPr lang="en-US" dirty="0"/>
              <a:t> model </a:t>
            </a:r>
            <a:r>
              <a:rPr lang="en-US" dirty="0" err="1"/>
              <a:t>eğitimde</a:t>
            </a:r>
            <a:r>
              <a:rPr lang="en-US" dirty="0"/>
              <a:t> %98.9 </a:t>
            </a:r>
            <a:r>
              <a:rPr lang="en-US" dirty="0" err="1"/>
              <a:t>gibi</a:t>
            </a:r>
            <a:r>
              <a:rPr lang="en-US" dirty="0"/>
              <a:t> </a:t>
            </a:r>
            <a:r>
              <a:rPr lang="en-US" dirty="0" err="1"/>
              <a:t>çok</a:t>
            </a:r>
            <a:r>
              <a:rPr lang="en-US" dirty="0"/>
              <a:t> </a:t>
            </a:r>
            <a:r>
              <a:rPr lang="en-US" dirty="0" err="1"/>
              <a:t>yüksek</a:t>
            </a:r>
            <a:r>
              <a:rPr lang="en-US" dirty="0"/>
              <a:t> </a:t>
            </a:r>
            <a:r>
              <a:rPr lang="en-US" dirty="0" err="1"/>
              <a:t>bir</a:t>
            </a:r>
            <a:r>
              <a:rPr lang="en-US" dirty="0"/>
              <a:t> </a:t>
            </a:r>
            <a:r>
              <a:rPr lang="en-US" dirty="0" err="1"/>
              <a:t>doğruluk</a:t>
            </a:r>
            <a:r>
              <a:rPr lang="en-US" dirty="0"/>
              <a:t> </a:t>
            </a:r>
            <a:r>
              <a:rPr lang="en-US" dirty="0" err="1"/>
              <a:t>elde</a:t>
            </a:r>
            <a:r>
              <a:rPr lang="en-US" dirty="0"/>
              <a:t> </a:t>
            </a:r>
            <a:r>
              <a:rPr lang="en-US" dirty="0" err="1"/>
              <a:t>etmesine</a:t>
            </a:r>
            <a:r>
              <a:rPr lang="en-US" dirty="0"/>
              <a:t> </a:t>
            </a:r>
            <a:r>
              <a:rPr lang="en-US" dirty="0" err="1"/>
              <a:t>rağmen</a:t>
            </a:r>
            <a:r>
              <a:rPr lang="en-US" dirty="0"/>
              <a:t>, </a:t>
            </a:r>
            <a:r>
              <a:rPr lang="en-US" dirty="0" err="1"/>
              <a:t>doğrulama</a:t>
            </a:r>
            <a:r>
              <a:rPr lang="en-US" dirty="0"/>
              <a:t> </a:t>
            </a:r>
            <a:r>
              <a:rPr lang="en-US" dirty="0" err="1"/>
              <a:t>ve</a:t>
            </a:r>
            <a:r>
              <a:rPr lang="en-US" dirty="0"/>
              <a:t> test </a:t>
            </a:r>
            <a:r>
              <a:rPr lang="en-US" dirty="0" err="1"/>
              <a:t>setlerinde</a:t>
            </a:r>
            <a:r>
              <a:rPr lang="en-US" dirty="0"/>
              <a:t> %18 </a:t>
            </a:r>
            <a:r>
              <a:rPr lang="en-US" dirty="0" err="1"/>
              <a:t>gibi</a:t>
            </a:r>
            <a:r>
              <a:rPr lang="en-US" dirty="0"/>
              <a:t> </a:t>
            </a:r>
            <a:r>
              <a:rPr lang="en-US" dirty="0" err="1"/>
              <a:t>düşük</a:t>
            </a:r>
            <a:r>
              <a:rPr lang="en-US" dirty="0"/>
              <a:t> </a:t>
            </a:r>
            <a:r>
              <a:rPr lang="en-US" dirty="0" err="1"/>
              <a:t>bir</a:t>
            </a:r>
            <a:r>
              <a:rPr lang="en-US" dirty="0"/>
              <a:t> </a:t>
            </a:r>
            <a:r>
              <a:rPr lang="en-US" dirty="0" err="1"/>
              <a:t>performans</a:t>
            </a:r>
            <a:r>
              <a:rPr lang="en-US" dirty="0"/>
              <a:t> </a:t>
            </a:r>
            <a:r>
              <a:rPr lang="en-US" dirty="0" err="1"/>
              <a:t>göstermiştir</a:t>
            </a:r>
            <a:r>
              <a:rPr lang="en-US" dirty="0"/>
              <a:t>. Bu, </a:t>
            </a:r>
            <a:r>
              <a:rPr lang="en-US" dirty="0" err="1"/>
              <a:t>aşırı</a:t>
            </a:r>
            <a:r>
              <a:rPr lang="en-US" dirty="0"/>
              <a:t> </a:t>
            </a:r>
            <a:r>
              <a:rPr lang="en-US" dirty="0" err="1"/>
              <a:t>uyum</a:t>
            </a:r>
            <a:r>
              <a:rPr lang="en-US" dirty="0"/>
              <a:t> </a:t>
            </a:r>
            <a:r>
              <a:rPr lang="en-US" dirty="0" err="1"/>
              <a:t>problemine</a:t>
            </a:r>
            <a:r>
              <a:rPr lang="en-US" dirty="0"/>
              <a:t> </a:t>
            </a:r>
            <a:r>
              <a:rPr lang="en-US" dirty="0" err="1"/>
              <a:t>işaret</a:t>
            </a:r>
            <a:r>
              <a:rPr lang="en-US" dirty="0"/>
              <a:t> </a:t>
            </a:r>
            <a:r>
              <a:rPr lang="en-US" dirty="0" err="1"/>
              <a:t>etmektedir</a:t>
            </a:r>
            <a:r>
              <a:rPr lang="en-US" dirty="0"/>
              <a:t>. </a:t>
            </a:r>
            <a:r>
              <a:rPr lang="en-US" dirty="0" err="1"/>
              <a:t>Öte</a:t>
            </a:r>
            <a:r>
              <a:rPr lang="en-US" dirty="0"/>
              <a:t> </a:t>
            </a:r>
            <a:r>
              <a:rPr lang="en-US" dirty="0" err="1"/>
              <a:t>yandan</a:t>
            </a:r>
            <a:r>
              <a:rPr lang="en-US" dirty="0"/>
              <a:t>, CNN </a:t>
            </a:r>
            <a:r>
              <a:rPr lang="en-US" dirty="0" err="1"/>
              <a:t>modelleri</a:t>
            </a:r>
            <a:r>
              <a:rPr lang="en-US" dirty="0"/>
              <a:t> </a:t>
            </a:r>
            <a:r>
              <a:rPr lang="en-US" dirty="0" err="1"/>
              <a:t>daha</a:t>
            </a:r>
            <a:r>
              <a:rPr lang="en-US" dirty="0"/>
              <a:t> </a:t>
            </a:r>
            <a:r>
              <a:rPr lang="en-US" dirty="0" err="1"/>
              <a:t>karmaşık</a:t>
            </a:r>
            <a:r>
              <a:rPr lang="en-US" dirty="0"/>
              <a:t> </a:t>
            </a:r>
            <a:r>
              <a:rPr lang="en-US" dirty="0" err="1"/>
              <a:t>yapıları</a:t>
            </a:r>
            <a:r>
              <a:rPr lang="en-US" dirty="0"/>
              <a:t> </a:t>
            </a:r>
            <a:r>
              <a:rPr lang="en-US" dirty="0" err="1"/>
              <a:t>sayesinde</a:t>
            </a:r>
            <a:r>
              <a:rPr lang="en-US" dirty="0"/>
              <a:t> </a:t>
            </a:r>
            <a:r>
              <a:rPr lang="en-US" dirty="0" err="1"/>
              <a:t>görsel</a:t>
            </a:r>
            <a:r>
              <a:rPr lang="en-US" dirty="0"/>
              <a:t> </a:t>
            </a:r>
            <a:r>
              <a:rPr lang="en-US" dirty="0" err="1"/>
              <a:t>özellikleri</a:t>
            </a:r>
            <a:r>
              <a:rPr lang="en-US" dirty="0"/>
              <a:t> </a:t>
            </a:r>
            <a:r>
              <a:rPr lang="en-US" dirty="0" err="1"/>
              <a:t>daha</a:t>
            </a:r>
            <a:r>
              <a:rPr lang="en-US" dirty="0"/>
              <a:t> </a:t>
            </a:r>
            <a:r>
              <a:rPr lang="en-US" dirty="0" err="1"/>
              <a:t>etkili</a:t>
            </a:r>
            <a:r>
              <a:rPr lang="en-US" dirty="0"/>
              <a:t> </a:t>
            </a:r>
            <a:r>
              <a:rPr lang="en-US" dirty="0" err="1"/>
              <a:t>bir</a:t>
            </a:r>
            <a:r>
              <a:rPr lang="en-US" dirty="0"/>
              <a:t> </a:t>
            </a:r>
            <a:r>
              <a:rPr lang="en-US" dirty="0" err="1"/>
              <a:t>şekilde</a:t>
            </a:r>
            <a:r>
              <a:rPr lang="en-US" dirty="0"/>
              <a:t> </a:t>
            </a:r>
            <a:r>
              <a:rPr lang="en-US" dirty="0" err="1"/>
              <a:t>öğrenebilmiş</a:t>
            </a:r>
            <a:r>
              <a:rPr lang="en-US" dirty="0"/>
              <a:t>, </a:t>
            </a:r>
            <a:r>
              <a:rPr lang="en-US" dirty="0" err="1"/>
              <a:t>ancak</a:t>
            </a:r>
            <a:r>
              <a:rPr lang="en-US" dirty="0"/>
              <a:t> </a:t>
            </a:r>
            <a:r>
              <a:rPr lang="en-US" dirty="0" err="1"/>
              <a:t>yine</a:t>
            </a:r>
            <a:r>
              <a:rPr lang="en-US" dirty="0"/>
              <a:t> de </a:t>
            </a:r>
            <a:r>
              <a:rPr lang="en-US" dirty="0" err="1"/>
              <a:t>genelleme</a:t>
            </a:r>
            <a:r>
              <a:rPr lang="en-US" dirty="0"/>
              <a:t> </a:t>
            </a:r>
            <a:r>
              <a:rPr lang="en-US" dirty="0" err="1"/>
              <a:t>konusunda</a:t>
            </a:r>
            <a:r>
              <a:rPr lang="en-US" dirty="0"/>
              <a:t> </a:t>
            </a:r>
            <a:r>
              <a:rPr lang="en-US" dirty="0" err="1"/>
              <a:t>zorluklar</a:t>
            </a:r>
            <a:r>
              <a:rPr lang="en-US" dirty="0"/>
              <a:t> </a:t>
            </a:r>
            <a:r>
              <a:rPr lang="en-US" dirty="0" err="1"/>
              <a:t>yaşamıştır</a:t>
            </a:r>
            <a:r>
              <a:rPr lang="en-US" dirty="0"/>
              <a:t>. </a:t>
            </a:r>
            <a:endParaRPr lang="tr-TR" dirty="0"/>
          </a:p>
          <a:p>
            <a:pPr marL="0" lvl="0" indent="0" algn="l" rtl="0">
              <a:spcBef>
                <a:spcPts val="0"/>
              </a:spcBef>
              <a:spcAft>
                <a:spcPts val="0"/>
              </a:spcAft>
              <a:buNone/>
            </a:pPr>
            <a:endParaRPr lang="tr-TR" dirty="0"/>
          </a:p>
          <a:p>
            <a:pPr marL="0" lvl="0" indent="0" algn="l" rtl="0">
              <a:spcBef>
                <a:spcPts val="0"/>
              </a:spcBef>
              <a:spcAft>
                <a:spcPts val="0"/>
              </a:spcAft>
              <a:buNone/>
            </a:pPr>
            <a:r>
              <a:rPr lang="en-US" dirty="0"/>
              <a:t>En iyi </a:t>
            </a:r>
            <a:r>
              <a:rPr lang="en-US" dirty="0" err="1"/>
              <a:t>performansı</a:t>
            </a:r>
            <a:r>
              <a:rPr lang="en-US" dirty="0"/>
              <a:t> </a:t>
            </a:r>
            <a:r>
              <a:rPr lang="en-US" dirty="0" err="1"/>
              <a:t>gösteren</a:t>
            </a:r>
            <a:r>
              <a:rPr lang="en-US" dirty="0"/>
              <a:t> MLP3 </a:t>
            </a:r>
            <a:r>
              <a:rPr lang="en-US" dirty="0" err="1"/>
              <a:t>modelimiz</a:t>
            </a:r>
            <a:r>
              <a:rPr lang="en-US" dirty="0"/>
              <a:t>, </a:t>
            </a:r>
            <a:r>
              <a:rPr lang="en-US" dirty="0" err="1"/>
              <a:t>regülarizasyon</a:t>
            </a:r>
            <a:r>
              <a:rPr lang="en-US" dirty="0"/>
              <a:t> </a:t>
            </a:r>
            <a:r>
              <a:rPr lang="en-US" dirty="0" err="1"/>
              <a:t>ve</a:t>
            </a:r>
            <a:r>
              <a:rPr lang="en-US" dirty="0"/>
              <a:t> </a:t>
            </a:r>
            <a:r>
              <a:rPr lang="en-US" dirty="0" err="1"/>
              <a:t>veri</a:t>
            </a:r>
            <a:r>
              <a:rPr lang="en-US" dirty="0"/>
              <a:t> </a:t>
            </a:r>
            <a:r>
              <a:rPr lang="en-US" dirty="0" err="1"/>
              <a:t>artırma</a:t>
            </a:r>
            <a:r>
              <a:rPr lang="en-US" dirty="0"/>
              <a:t> </a:t>
            </a:r>
            <a:r>
              <a:rPr lang="en-US" dirty="0" err="1"/>
              <a:t>tekniklerinin</a:t>
            </a:r>
            <a:r>
              <a:rPr lang="en-US" dirty="0"/>
              <a:t> </a:t>
            </a:r>
            <a:r>
              <a:rPr lang="en-US" dirty="0" err="1"/>
              <a:t>etkili</a:t>
            </a:r>
            <a:r>
              <a:rPr lang="en-US" dirty="0"/>
              <a:t> </a:t>
            </a:r>
            <a:r>
              <a:rPr lang="en-US" dirty="0" err="1"/>
              <a:t>kullanımı</a:t>
            </a:r>
            <a:r>
              <a:rPr lang="en-US" dirty="0"/>
              <a:t> </a:t>
            </a:r>
            <a:r>
              <a:rPr lang="en-US" dirty="0" err="1"/>
              <a:t>sayesinde</a:t>
            </a:r>
            <a:r>
              <a:rPr lang="en-US" dirty="0"/>
              <a:t> </a:t>
            </a:r>
            <a:r>
              <a:rPr lang="en-US" dirty="0" err="1"/>
              <a:t>diğerlerine</a:t>
            </a:r>
            <a:r>
              <a:rPr lang="en-US" dirty="0"/>
              <a:t> </a:t>
            </a:r>
            <a:r>
              <a:rPr lang="en-US" dirty="0" err="1"/>
              <a:t>göre</a:t>
            </a:r>
            <a:r>
              <a:rPr lang="en-US" dirty="0"/>
              <a:t> </a:t>
            </a:r>
            <a:r>
              <a:rPr lang="en-US" dirty="0" err="1"/>
              <a:t>daha</a:t>
            </a:r>
            <a:r>
              <a:rPr lang="en-US" dirty="0"/>
              <a:t> </a:t>
            </a:r>
            <a:r>
              <a:rPr lang="en-US" dirty="0" err="1"/>
              <a:t>dengeli</a:t>
            </a:r>
            <a:r>
              <a:rPr lang="en-US" dirty="0"/>
              <a:t> </a:t>
            </a:r>
            <a:r>
              <a:rPr lang="en-US" dirty="0" err="1"/>
              <a:t>bir</a:t>
            </a:r>
            <a:r>
              <a:rPr lang="en-US" dirty="0"/>
              <a:t> </a:t>
            </a:r>
            <a:r>
              <a:rPr lang="en-US" dirty="0" err="1"/>
              <a:t>doğrulama</a:t>
            </a:r>
            <a:r>
              <a:rPr lang="en-US" dirty="0"/>
              <a:t> </a:t>
            </a:r>
            <a:r>
              <a:rPr lang="en-US" dirty="0" err="1"/>
              <a:t>ve</a:t>
            </a:r>
            <a:r>
              <a:rPr lang="en-US" dirty="0"/>
              <a:t> test </a:t>
            </a:r>
            <a:r>
              <a:rPr lang="en-US" dirty="0" err="1"/>
              <a:t>performansı</a:t>
            </a:r>
            <a:r>
              <a:rPr lang="en-US" dirty="0"/>
              <a:t> </a:t>
            </a:r>
            <a:r>
              <a:rPr lang="en-US" dirty="0" err="1"/>
              <a:t>sergilemiştir</a:t>
            </a:r>
            <a:r>
              <a:rPr lang="en-US" dirty="0"/>
              <a:t>. </a:t>
            </a:r>
            <a:r>
              <a:rPr lang="en-US" dirty="0" err="1"/>
              <a:t>Ayrıca</a:t>
            </a:r>
            <a:r>
              <a:rPr lang="en-US" dirty="0"/>
              <a:t>, </a:t>
            </a:r>
            <a:r>
              <a:rPr lang="en-US" dirty="0" err="1"/>
              <a:t>veri</a:t>
            </a:r>
            <a:r>
              <a:rPr lang="en-US" dirty="0"/>
              <a:t> </a:t>
            </a:r>
            <a:r>
              <a:rPr lang="en-US" dirty="0" err="1"/>
              <a:t>setimizdeki</a:t>
            </a:r>
            <a:r>
              <a:rPr lang="en-US" dirty="0"/>
              <a:t> </a:t>
            </a:r>
            <a:r>
              <a:rPr lang="en-US" dirty="0" err="1"/>
              <a:t>sınıf</a:t>
            </a:r>
            <a:r>
              <a:rPr lang="en-US" dirty="0"/>
              <a:t> </a:t>
            </a:r>
            <a:r>
              <a:rPr lang="en-US" dirty="0" err="1"/>
              <a:t>dengesizliği</a:t>
            </a:r>
            <a:r>
              <a:rPr lang="en-US" dirty="0"/>
              <a:t>, </a:t>
            </a:r>
            <a:r>
              <a:rPr lang="en-US" dirty="0" err="1"/>
              <a:t>modellerin</a:t>
            </a:r>
            <a:r>
              <a:rPr lang="en-US" dirty="0"/>
              <a:t> </a:t>
            </a:r>
            <a:r>
              <a:rPr lang="en-US" dirty="0" err="1"/>
              <a:t>eğitim</a:t>
            </a:r>
            <a:r>
              <a:rPr lang="en-US" dirty="0"/>
              <a:t> </a:t>
            </a:r>
            <a:r>
              <a:rPr lang="en-US" dirty="0" err="1"/>
              <a:t>sürecini</a:t>
            </a:r>
            <a:r>
              <a:rPr lang="en-US" dirty="0"/>
              <a:t> </a:t>
            </a:r>
            <a:r>
              <a:rPr lang="en-US" dirty="0" err="1"/>
              <a:t>olumsuz</a:t>
            </a:r>
            <a:r>
              <a:rPr lang="en-US" dirty="0"/>
              <a:t> </a:t>
            </a:r>
            <a:r>
              <a:rPr lang="en-US" dirty="0" err="1"/>
              <a:t>etkileyerek</a:t>
            </a:r>
            <a:r>
              <a:rPr lang="en-US" dirty="0"/>
              <a:t>, </a:t>
            </a:r>
            <a:r>
              <a:rPr lang="en-US" dirty="0" err="1"/>
              <a:t>bazı</a:t>
            </a:r>
            <a:r>
              <a:rPr lang="en-US" dirty="0"/>
              <a:t> </a:t>
            </a:r>
            <a:r>
              <a:rPr lang="en-US" dirty="0" err="1"/>
              <a:t>türlerin</a:t>
            </a:r>
            <a:r>
              <a:rPr lang="en-US" dirty="0"/>
              <a:t> </a:t>
            </a:r>
            <a:r>
              <a:rPr lang="en-US" dirty="0" err="1"/>
              <a:t>düşük</a:t>
            </a:r>
            <a:r>
              <a:rPr lang="en-US" dirty="0"/>
              <a:t> </a:t>
            </a:r>
            <a:r>
              <a:rPr lang="en-US" dirty="0" err="1"/>
              <a:t>hatırlama</a:t>
            </a:r>
            <a:r>
              <a:rPr lang="en-US" dirty="0"/>
              <a:t> </a:t>
            </a:r>
            <a:r>
              <a:rPr lang="en-US" dirty="0" err="1"/>
              <a:t>oranlarına</a:t>
            </a:r>
            <a:r>
              <a:rPr lang="en-US" dirty="0"/>
              <a:t> </a:t>
            </a:r>
            <a:r>
              <a:rPr lang="en-US" dirty="0" err="1"/>
              <a:t>neden</a:t>
            </a:r>
            <a:r>
              <a:rPr lang="en-US" dirty="0"/>
              <a:t> </a:t>
            </a:r>
            <a:r>
              <a:rPr lang="en-US" dirty="0" err="1"/>
              <a:t>olmuştur</a:t>
            </a:r>
            <a:r>
              <a:rPr lang="en-US" dirty="0"/>
              <a:t>. Bu durum, </a:t>
            </a:r>
            <a:r>
              <a:rPr lang="en-US" dirty="0" err="1"/>
              <a:t>modelimizin</a:t>
            </a:r>
            <a:r>
              <a:rPr lang="en-US" dirty="0"/>
              <a:t> </a:t>
            </a:r>
            <a:r>
              <a:rPr lang="en-US" dirty="0" err="1"/>
              <a:t>genelleme</a:t>
            </a:r>
            <a:r>
              <a:rPr lang="en-US" dirty="0"/>
              <a:t> </a:t>
            </a:r>
            <a:r>
              <a:rPr lang="en-US" dirty="0" err="1"/>
              <a:t>kabiliyetinin</a:t>
            </a:r>
            <a:r>
              <a:rPr lang="en-US" dirty="0"/>
              <a:t> </a:t>
            </a:r>
            <a:r>
              <a:rPr lang="en-US" dirty="0" err="1"/>
              <a:t>sınırlı</a:t>
            </a:r>
            <a:r>
              <a:rPr lang="en-US" dirty="0"/>
              <a:t> </a:t>
            </a:r>
            <a:r>
              <a:rPr lang="en-US" dirty="0" err="1"/>
              <a:t>kalmasının</a:t>
            </a:r>
            <a:r>
              <a:rPr lang="en-US" dirty="0"/>
              <a:t> ana </a:t>
            </a:r>
            <a:r>
              <a:rPr lang="en-US" dirty="0" err="1"/>
              <a:t>sebeplerinden</a:t>
            </a:r>
            <a:r>
              <a:rPr lang="en-US" dirty="0"/>
              <a:t> </a:t>
            </a:r>
            <a:r>
              <a:rPr lang="en-US" dirty="0" err="1"/>
              <a:t>biridir</a:t>
            </a:r>
            <a:r>
              <a:rPr lang="en-US" dirty="0"/>
              <a:t>.</a:t>
            </a: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e1f098072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e1f098072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a:t>
            </a:r>
            <a:r>
              <a:rPr lang="en-US" dirty="0" err="1"/>
              <a:t>performansımızı</a:t>
            </a:r>
            <a:r>
              <a:rPr lang="en-US" dirty="0"/>
              <a:t> </a:t>
            </a:r>
            <a:r>
              <a:rPr lang="en-US" dirty="0" err="1"/>
              <a:t>artırmak</a:t>
            </a:r>
            <a:r>
              <a:rPr lang="en-US" dirty="0"/>
              <a:t> </a:t>
            </a:r>
            <a:r>
              <a:rPr lang="en-US" dirty="0" err="1"/>
              <a:t>için</a:t>
            </a:r>
            <a:r>
              <a:rPr lang="en-US" dirty="0"/>
              <a:t> </a:t>
            </a:r>
            <a:r>
              <a:rPr lang="en-US" dirty="0" err="1"/>
              <a:t>çeşitli</a:t>
            </a:r>
            <a:r>
              <a:rPr lang="en-US" dirty="0"/>
              <a:t> </a:t>
            </a:r>
            <a:r>
              <a:rPr lang="en-US" dirty="0" err="1"/>
              <a:t>iyileştirme</a:t>
            </a:r>
            <a:r>
              <a:rPr lang="en-US" dirty="0"/>
              <a:t> </a:t>
            </a:r>
            <a:r>
              <a:rPr lang="en-US" dirty="0" err="1"/>
              <a:t>yöntemleri</a:t>
            </a:r>
            <a:r>
              <a:rPr lang="en-US" dirty="0"/>
              <a:t> </a:t>
            </a:r>
            <a:r>
              <a:rPr lang="en-US" dirty="0" err="1"/>
              <a:t>öneriyoruz</a:t>
            </a:r>
            <a:r>
              <a:rPr lang="en-US" dirty="0"/>
              <a:t>. </a:t>
            </a:r>
            <a:endParaRPr lang="tr-TR" dirty="0"/>
          </a:p>
          <a:p>
            <a:pPr marL="0" lvl="0" indent="0" algn="l" rtl="0">
              <a:spcBef>
                <a:spcPts val="0"/>
              </a:spcBef>
              <a:spcAft>
                <a:spcPts val="0"/>
              </a:spcAft>
              <a:buNone/>
            </a:pPr>
            <a:r>
              <a:rPr lang="en-US" dirty="0" err="1"/>
              <a:t>Öncelikle</a:t>
            </a:r>
            <a:r>
              <a:rPr lang="en-US" dirty="0"/>
              <a:t>, </a:t>
            </a:r>
            <a:r>
              <a:rPr lang="en-US" dirty="0" err="1"/>
              <a:t>farklı</a:t>
            </a:r>
            <a:r>
              <a:rPr lang="en-US" dirty="0"/>
              <a:t> </a:t>
            </a:r>
            <a:r>
              <a:rPr lang="en-US" dirty="0" err="1"/>
              <a:t>derin</a:t>
            </a:r>
            <a:r>
              <a:rPr lang="en-US" dirty="0"/>
              <a:t> </a:t>
            </a:r>
            <a:r>
              <a:rPr lang="en-US" dirty="0" err="1"/>
              <a:t>öğrenme</a:t>
            </a:r>
            <a:r>
              <a:rPr lang="en-US" dirty="0"/>
              <a:t> </a:t>
            </a:r>
            <a:r>
              <a:rPr lang="en-US" dirty="0" err="1"/>
              <a:t>mimarilerini</a:t>
            </a:r>
            <a:r>
              <a:rPr lang="en-US" dirty="0"/>
              <a:t> </a:t>
            </a:r>
            <a:r>
              <a:rPr lang="en-US" dirty="0" err="1"/>
              <a:t>ve</a:t>
            </a:r>
            <a:r>
              <a:rPr lang="en-US" dirty="0"/>
              <a:t> </a:t>
            </a:r>
            <a:r>
              <a:rPr lang="en-US" dirty="0" err="1"/>
              <a:t>regülarizasyon</a:t>
            </a:r>
            <a:r>
              <a:rPr lang="en-US" dirty="0"/>
              <a:t> </a:t>
            </a:r>
            <a:r>
              <a:rPr lang="en-US" dirty="0" err="1"/>
              <a:t>tekniklerini</a:t>
            </a:r>
            <a:r>
              <a:rPr lang="en-US" dirty="0"/>
              <a:t> test </a:t>
            </a:r>
            <a:r>
              <a:rPr lang="en-US" dirty="0" err="1"/>
              <a:t>ederek</a:t>
            </a:r>
            <a:r>
              <a:rPr lang="en-US" dirty="0"/>
              <a:t> model </a:t>
            </a:r>
            <a:r>
              <a:rPr lang="en-US" dirty="0" err="1"/>
              <a:t>yapılarımızı</a:t>
            </a:r>
            <a:r>
              <a:rPr lang="en-US" dirty="0"/>
              <a:t> </a:t>
            </a:r>
            <a:r>
              <a:rPr lang="en-US" dirty="0" err="1"/>
              <a:t>geliştirebiliriz</a:t>
            </a:r>
            <a:r>
              <a:rPr lang="en-US" dirty="0"/>
              <a:t>. </a:t>
            </a:r>
            <a:endParaRPr lang="tr-TR" dirty="0"/>
          </a:p>
          <a:p>
            <a:pPr marL="0" lvl="0" indent="0" algn="l" rtl="0">
              <a:spcBef>
                <a:spcPts val="0"/>
              </a:spcBef>
              <a:spcAft>
                <a:spcPts val="0"/>
              </a:spcAft>
              <a:buNone/>
            </a:pPr>
            <a:r>
              <a:rPr lang="en-US" dirty="0"/>
              <a:t>Veri </a:t>
            </a:r>
            <a:r>
              <a:rPr lang="en-US" dirty="0" err="1"/>
              <a:t>setimizin</a:t>
            </a:r>
            <a:r>
              <a:rPr lang="en-US" dirty="0"/>
              <a:t> </a:t>
            </a:r>
            <a:r>
              <a:rPr lang="en-US" dirty="0" err="1"/>
              <a:t>dengesizliğini</a:t>
            </a:r>
            <a:r>
              <a:rPr lang="en-US" dirty="0"/>
              <a:t> </a:t>
            </a:r>
            <a:r>
              <a:rPr lang="en-US" dirty="0" err="1"/>
              <a:t>gidermek</a:t>
            </a:r>
            <a:r>
              <a:rPr lang="en-US" dirty="0"/>
              <a:t> </a:t>
            </a:r>
            <a:r>
              <a:rPr lang="en-US" dirty="0" err="1"/>
              <a:t>için</a:t>
            </a:r>
            <a:r>
              <a:rPr lang="en-US" dirty="0"/>
              <a:t> </a:t>
            </a:r>
            <a:r>
              <a:rPr lang="en-US" dirty="0" err="1"/>
              <a:t>gelişmiş</a:t>
            </a:r>
            <a:r>
              <a:rPr lang="en-US" dirty="0"/>
              <a:t> </a:t>
            </a:r>
            <a:r>
              <a:rPr lang="en-US" dirty="0" err="1"/>
              <a:t>veri</a:t>
            </a:r>
            <a:r>
              <a:rPr lang="en-US" dirty="0"/>
              <a:t> </a:t>
            </a:r>
            <a:r>
              <a:rPr lang="en-US" dirty="0" err="1"/>
              <a:t>artırma</a:t>
            </a:r>
            <a:r>
              <a:rPr lang="en-US" dirty="0"/>
              <a:t> </a:t>
            </a:r>
            <a:r>
              <a:rPr lang="en-US" dirty="0" err="1"/>
              <a:t>yöntemleri</a:t>
            </a:r>
            <a:r>
              <a:rPr lang="en-US" dirty="0"/>
              <a:t> </a:t>
            </a:r>
            <a:r>
              <a:rPr lang="en-US" dirty="0" err="1"/>
              <a:t>ve</a:t>
            </a:r>
            <a:r>
              <a:rPr lang="en-US" dirty="0"/>
              <a:t> Generative Adversarial Networks </a:t>
            </a:r>
            <a:r>
              <a:rPr lang="en-US" dirty="0" err="1"/>
              <a:t>gibi</a:t>
            </a:r>
            <a:r>
              <a:rPr lang="en-US" dirty="0"/>
              <a:t> yeni </a:t>
            </a:r>
            <a:r>
              <a:rPr lang="en-US" dirty="0" err="1"/>
              <a:t>teknolojileri</a:t>
            </a:r>
            <a:r>
              <a:rPr lang="en-US" dirty="0"/>
              <a:t> </a:t>
            </a:r>
            <a:r>
              <a:rPr lang="en-US" dirty="0" err="1"/>
              <a:t>kullanabiliriz</a:t>
            </a:r>
            <a:r>
              <a:rPr lang="en-US" dirty="0"/>
              <a:t>. </a:t>
            </a:r>
            <a:endParaRPr lang="tr-TR" dirty="0"/>
          </a:p>
          <a:p>
            <a:pPr marL="0" lvl="0" indent="0" algn="l" rtl="0">
              <a:spcBef>
                <a:spcPts val="0"/>
              </a:spcBef>
              <a:spcAft>
                <a:spcPts val="0"/>
              </a:spcAft>
              <a:buNone/>
            </a:pPr>
            <a:r>
              <a:rPr lang="en-US" dirty="0" err="1"/>
              <a:t>Ayrıca</a:t>
            </a:r>
            <a:r>
              <a:rPr lang="en-US" dirty="0"/>
              <a:t>, </a:t>
            </a:r>
            <a:r>
              <a:rPr lang="en-US" dirty="0" err="1"/>
              <a:t>eğitim</a:t>
            </a:r>
            <a:r>
              <a:rPr lang="en-US" dirty="0"/>
              <a:t> </a:t>
            </a:r>
            <a:r>
              <a:rPr lang="en-US" dirty="0" err="1"/>
              <a:t>setimizi</a:t>
            </a:r>
            <a:r>
              <a:rPr lang="en-US" dirty="0"/>
              <a:t> </a:t>
            </a:r>
            <a:r>
              <a:rPr lang="en-US" dirty="0" err="1"/>
              <a:t>yeniden</a:t>
            </a:r>
            <a:r>
              <a:rPr lang="en-US" dirty="0"/>
              <a:t> </a:t>
            </a:r>
            <a:r>
              <a:rPr lang="en-US" dirty="0" err="1"/>
              <a:t>örneklendirerek</a:t>
            </a:r>
            <a:r>
              <a:rPr lang="en-US" dirty="0"/>
              <a:t> </a:t>
            </a:r>
            <a:r>
              <a:rPr lang="en-US" dirty="0" err="1"/>
              <a:t>ve</a:t>
            </a:r>
            <a:r>
              <a:rPr lang="en-US" dirty="0"/>
              <a:t> </a:t>
            </a:r>
            <a:r>
              <a:rPr lang="en-US" dirty="0" err="1"/>
              <a:t>sınıf</a:t>
            </a:r>
            <a:r>
              <a:rPr lang="en-US" dirty="0"/>
              <a:t> </a:t>
            </a:r>
            <a:r>
              <a:rPr lang="en-US" dirty="0" err="1"/>
              <a:t>ağırlıklarını</a:t>
            </a:r>
            <a:r>
              <a:rPr lang="en-US" dirty="0"/>
              <a:t> </a:t>
            </a:r>
            <a:r>
              <a:rPr lang="en-US" dirty="0" err="1"/>
              <a:t>dikkate</a:t>
            </a:r>
            <a:r>
              <a:rPr lang="en-US" dirty="0"/>
              <a:t> </a:t>
            </a:r>
            <a:r>
              <a:rPr lang="en-US" dirty="0" err="1"/>
              <a:t>alarak</a:t>
            </a:r>
            <a:r>
              <a:rPr lang="en-US" dirty="0"/>
              <a:t> </a:t>
            </a:r>
            <a:r>
              <a:rPr lang="en-US" dirty="0" err="1"/>
              <a:t>daha</a:t>
            </a:r>
            <a:r>
              <a:rPr lang="en-US" dirty="0"/>
              <a:t> </a:t>
            </a:r>
            <a:r>
              <a:rPr lang="en-US" dirty="0" err="1"/>
              <a:t>dengeli</a:t>
            </a:r>
            <a:r>
              <a:rPr lang="en-US" dirty="0"/>
              <a:t> </a:t>
            </a:r>
            <a:r>
              <a:rPr lang="en-US" dirty="0" err="1"/>
              <a:t>bir</a:t>
            </a:r>
            <a:r>
              <a:rPr lang="en-US" dirty="0"/>
              <a:t> </a:t>
            </a:r>
            <a:r>
              <a:rPr lang="en-US" dirty="0" err="1"/>
              <a:t>eğitim</a:t>
            </a:r>
            <a:r>
              <a:rPr lang="en-US" dirty="0"/>
              <a:t> </a:t>
            </a:r>
            <a:r>
              <a:rPr lang="en-US" dirty="0" err="1"/>
              <a:t>süreci</a:t>
            </a:r>
            <a:r>
              <a:rPr lang="en-US" dirty="0"/>
              <a:t> </a:t>
            </a:r>
            <a:r>
              <a:rPr lang="en-US" dirty="0" err="1"/>
              <a:t>sağlayabiliriz</a:t>
            </a:r>
            <a:r>
              <a:rPr lang="en-US" dirty="0"/>
              <a:t>. </a:t>
            </a:r>
            <a:endParaRPr lang="tr-TR" dirty="0"/>
          </a:p>
          <a:p>
            <a:pPr marL="0" lvl="0" indent="0" algn="l" rtl="0">
              <a:spcBef>
                <a:spcPts val="0"/>
              </a:spcBef>
              <a:spcAft>
                <a:spcPts val="0"/>
              </a:spcAft>
              <a:buNone/>
            </a:pPr>
            <a:r>
              <a:rPr lang="en-US" dirty="0" err="1"/>
              <a:t>Optimizasyon</a:t>
            </a:r>
            <a:r>
              <a:rPr lang="en-US" dirty="0"/>
              <a:t> </a:t>
            </a:r>
            <a:r>
              <a:rPr lang="en-US" dirty="0" err="1"/>
              <a:t>algoritmaları</a:t>
            </a:r>
            <a:r>
              <a:rPr lang="en-US" dirty="0"/>
              <a:t> </a:t>
            </a:r>
            <a:r>
              <a:rPr lang="en-US" dirty="0" err="1"/>
              <a:t>ve</a:t>
            </a:r>
            <a:r>
              <a:rPr lang="en-US" dirty="0"/>
              <a:t> </a:t>
            </a:r>
            <a:r>
              <a:rPr lang="en-US" dirty="0" err="1"/>
              <a:t>hiperparametre</a:t>
            </a:r>
            <a:r>
              <a:rPr lang="en-US" dirty="0"/>
              <a:t> </a:t>
            </a:r>
            <a:r>
              <a:rPr lang="en-US" dirty="0" err="1"/>
              <a:t>ayarları</a:t>
            </a:r>
            <a:r>
              <a:rPr lang="en-US" dirty="0"/>
              <a:t> </a:t>
            </a:r>
            <a:r>
              <a:rPr lang="en-US" dirty="0" err="1"/>
              <a:t>üzerinde</a:t>
            </a:r>
            <a:r>
              <a:rPr lang="en-US" dirty="0"/>
              <a:t> </a:t>
            </a:r>
            <a:r>
              <a:rPr lang="en-US" dirty="0" err="1"/>
              <a:t>daha</a:t>
            </a:r>
            <a:r>
              <a:rPr lang="en-US" dirty="0"/>
              <a:t> </a:t>
            </a:r>
            <a:r>
              <a:rPr lang="en-US" dirty="0" err="1"/>
              <a:t>geniş</a:t>
            </a:r>
            <a:r>
              <a:rPr lang="en-US" dirty="0"/>
              <a:t> </a:t>
            </a:r>
            <a:r>
              <a:rPr lang="en-US" dirty="0" err="1"/>
              <a:t>çaplı</a:t>
            </a:r>
            <a:r>
              <a:rPr lang="en-US" dirty="0"/>
              <a:t> </a:t>
            </a:r>
            <a:r>
              <a:rPr lang="en-US" dirty="0" err="1"/>
              <a:t>taramalar</a:t>
            </a:r>
            <a:r>
              <a:rPr lang="en-US" dirty="0"/>
              <a:t> </a:t>
            </a:r>
            <a:r>
              <a:rPr lang="en-US" dirty="0" err="1"/>
              <a:t>yaparak</a:t>
            </a:r>
            <a:r>
              <a:rPr lang="en-US" dirty="0"/>
              <a:t> </a:t>
            </a:r>
            <a:r>
              <a:rPr lang="en-US" dirty="0" err="1"/>
              <a:t>en</a:t>
            </a:r>
            <a:r>
              <a:rPr lang="en-US" dirty="0"/>
              <a:t> </a:t>
            </a:r>
            <a:r>
              <a:rPr lang="en-US" dirty="0" err="1"/>
              <a:t>uygun</a:t>
            </a:r>
            <a:r>
              <a:rPr lang="en-US" dirty="0"/>
              <a:t> </a:t>
            </a:r>
            <a:r>
              <a:rPr lang="en-US" dirty="0" err="1"/>
              <a:t>ayarları</a:t>
            </a:r>
            <a:r>
              <a:rPr lang="en-US" dirty="0"/>
              <a:t> </a:t>
            </a:r>
            <a:r>
              <a:rPr lang="en-US" dirty="0" err="1"/>
              <a:t>bulmamız</a:t>
            </a:r>
            <a:r>
              <a:rPr lang="en-US" dirty="0"/>
              <a:t> </a:t>
            </a:r>
            <a:r>
              <a:rPr lang="en-US" dirty="0" err="1"/>
              <a:t>gerekiyor</a:t>
            </a:r>
            <a:r>
              <a:rPr lang="en-US" dirty="0"/>
              <a:t>. </a:t>
            </a:r>
            <a:endParaRPr lang="tr-TR" dirty="0"/>
          </a:p>
          <a:p>
            <a:pPr marL="0" lvl="0" indent="0" algn="l" rtl="0">
              <a:spcBef>
                <a:spcPts val="0"/>
              </a:spcBef>
              <a:spcAft>
                <a:spcPts val="0"/>
              </a:spcAft>
              <a:buNone/>
            </a:pPr>
            <a:r>
              <a:rPr lang="en-US" dirty="0"/>
              <a:t>Son </a:t>
            </a:r>
            <a:r>
              <a:rPr lang="en-US" dirty="0" err="1"/>
              <a:t>olarak</a:t>
            </a:r>
            <a:r>
              <a:rPr lang="en-US" dirty="0"/>
              <a:t>, </a:t>
            </a:r>
            <a:r>
              <a:rPr lang="en-US" dirty="0" err="1"/>
              <a:t>modelimizin</a:t>
            </a:r>
            <a:r>
              <a:rPr lang="en-US" dirty="0"/>
              <a:t> </a:t>
            </a:r>
            <a:r>
              <a:rPr lang="en-US" dirty="0" err="1"/>
              <a:t>eğitim</a:t>
            </a:r>
            <a:r>
              <a:rPr lang="en-US" dirty="0"/>
              <a:t> </a:t>
            </a:r>
            <a:r>
              <a:rPr lang="en-US" dirty="0" err="1"/>
              <a:t>süreçlerini</a:t>
            </a:r>
            <a:r>
              <a:rPr lang="en-US" dirty="0"/>
              <a:t> </a:t>
            </a:r>
            <a:r>
              <a:rPr lang="en-US" dirty="0" err="1"/>
              <a:t>iyileştirmek</a:t>
            </a:r>
            <a:r>
              <a:rPr lang="en-US" dirty="0"/>
              <a:t> </a:t>
            </a:r>
            <a:r>
              <a:rPr lang="en-US" dirty="0" err="1"/>
              <a:t>için</a:t>
            </a:r>
            <a:r>
              <a:rPr lang="en-US" dirty="0"/>
              <a:t> </a:t>
            </a:r>
            <a:r>
              <a:rPr lang="en-US" dirty="0" err="1"/>
              <a:t>daha</a:t>
            </a:r>
            <a:r>
              <a:rPr lang="en-US" dirty="0"/>
              <a:t> </a:t>
            </a:r>
            <a:r>
              <a:rPr lang="en-US" dirty="0" err="1"/>
              <a:t>güçlü</a:t>
            </a:r>
            <a:r>
              <a:rPr lang="en-US" dirty="0"/>
              <a:t> </a:t>
            </a:r>
            <a:r>
              <a:rPr lang="en-US" dirty="0" err="1"/>
              <a:t>donanım</a:t>
            </a:r>
            <a:r>
              <a:rPr lang="en-US" dirty="0"/>
              <a:t> </a:t>
            </a:r>
            <a:r>
              <a:rPr lang="en-US" dirty="0" err="1"/>
              <a:t>kaynaklarını</a:t>
            </a:r>
            <a:r>
              <a:rPr lang="en-US" dirty="0"/>
              <a:t> </a:t>
            </a:r>
            <a:r>
              <a:rPr lang="en-US" dirty="0" err="1"/>
              <a:t>kullanmayı</a:t>
            </a:r>
            <a:r>
              <a:rPr lang="en-US" dirty="0"/>
              <a:t> </a:t>
            </a:r>
            <a:r>
              <a:rPr lang="en-US" dirty="0" err="1"/>
              <a:t>planlıyoruz</a:t>
            </a:r>
            <a:r>
              <a:rPr lang="en-US" dirty="0"/>
              <a:t>.</a:t>
            </a:r>
            <a:r>
              <a:rPr lang="tr-TR" dirty="0"/>
              <a:t>  Güçlü donanım kaynaklarımızın olmaması, </a:t>
            </a:r>
            <a:r>
              <a:rPr lang="tr-TR" dirty="0" err="1"/>
              <a:t>GridSearch</a:t>
            </a:r>
            <a:r>
              <a:rPr lang="tr-TR" dirty="0"/>
              <a:t> algoritmasını kullanarak </a:t>
            </a:r>
            <a:r>
              <a:rPr lang="tr-TR" dirty="0" err="1"/>
              <a:t>hiperparametre</a:t>
            </a:r>
            <a:r>
              <a:rPr lang="tr-TR" dirty="0"/>
              <a:t> ayarlaması yapmamızı da engellemiştir.</a:t>
            </a:r>
          </a:p>
          <a:p>
            <a:pPr marL="0" lvl="0" indent="0" algn="l" rtl="0">
              <a:spcBef>
                <a:spcPts val="0"/>
              </a:spcBef>
              <a:spcAft>
                <a:spcPts val="0"/>
              </a:spcAft>
              <a:buNone/>
            </a:pPr>
            <a:r>
              <a:rPr lang="en-US" dirty="0"/>
              <a:t>Bu </a:t>
            </a:r>
            <a:r>
              <a:rPr lang="en-US" dirty="0" err="1"/>
              <a:t>öneriler</a:t>
            </a:r>
            <a:r>
              <a:rPr lang="en-US" dirty="0"/>
              <a:t>, </a:t>
            </a:r>
            <a:r>
              <a:rPr lang="en-US" dirty="0" err="1"/>
              <a:t>modelimizin</a:t>
            </a:r>
            <a:r>
              <a:rPr lang="en-US" dirty="0"/>
              <a:t> </a:t>
            </a:r>
            <a:r>
              <a:rPr lang="en-US" dirty="0" err="1"/>
              <a:t>genel</a:t>
            </a:r>
            <a:r>
              <a:rPr lang="en-US" dirty="0"/>
              <a:t> </a:t>
            </a:r>
            <a:r>
              <a:rPr lang="en-US" dirty="0" err="1"/>
              <a:t>doğruluğunu</a:t>
            </a:r>
            <a:r>
              <a:rPr lang="en-US" dirty="0"/>
              <a:t> </a:t>
            </a:r>
            <a:r>
              <a:rPr lang="en-US" dirty="0" err="1"/>
              <a:t>ve</a:t>
            </a:r>
            <a:r>
              <a:rPr lang="en-US" dirty="0"/>
              <a:t> </a:t>
            </a:r>
            <a:r>
              <a:rPr lang="en-US" dirty="0" err="1"/>
              <a:t>genelleme</a:t>
            </a:r>
            <a:r>
              <a:rPr lang="en-US" dirty="0"/>
              <a:t> </a:t>
            </a:r>
            <a:r>
              <a:rPr lang="en-US" dirty="0" err="1"/>
              <a:t>kabiliyetini</a:t>
            </a:r>
            <a:r>
              <a:rPr lang="en-US" dirty="0"/>
              <a:t> </a:t>
            </a:r>
            <a:r>
              <a:rPr lang="en-US" dirty="0" err="1"/>
              <a:t>artırarak</a:t>
            </a:r>
            <a:r>
              <a:rPr lang="en-US" dirty="0"/>
              <a:t> </a:t>
            </a:r>
            <a:r>
              <a:rPr lang="en-US" dirty="0" err="1"/>
              <a:t>daha</a:t>
            </a:r>
            <a:r>
              <a:rPr lang="en-US" dirty="0"/>
              <a:t> </a:t>
            </a:r>
            <a:r>
              <a:rPr lang="en-US" dirty="0" err="1"/>
              <a:t>güçlü</a:t>
            </a:r>
            <a:r>
              <a:rPr lang="en-US" dirty="0"/>
              <a:t> </a:t>
            </a:r>
            <a:r>
              <a:rPr lang="en-US" dirty="0" err="1"/>
              <a:t>ve</a:t>
            </a:r>
            <a:r>
              <a:rPr lang="en-US" dirty="0"/>
              <a:t> </a:t>
            </a:r>
            <a:r>
              <a:rPr lang="en-US" dirty="0" err="1"/>
              <a:t>güvenilir</a:t>
            </a:r>
            <a:r>
              <a:rPr lang="en-US" dirty="0"/>
              <a:t> </a:t>
            </a:r>
            <a:r>
              <a:rPr lang="en-US" dirty="0" err="1"/>
              <a:t>sınıflandırma</a:t>
            </a:r>
            <a:r>
              <a:rPr lang="en-US" dirty="0"/>
              <a:t> </a:t>
            </a:r>
            <a:r>
              <a:rPr lang="en-US" dirty="0" err="1"/>
              <a:t>sistemlerinin</a:t>
            </a:r>
            <a:r>
              <a:rPr lang="en-US" dirty="0"/>
              <a:t> </a:t>
            </a:r>
            <a:r>
              <a:rPr lang="en-US" dirty="0" err="1"/>
              <a:t>geliştirilmesine</a:t>
            </a:r>
            <a:r>
              <a:rPr lang="en-US" dirty="0"/>
              <a:t> </a:t>
            </a:r>
            <a:r>
              <a:rPr lang="en-US" dirty="0" err="1"/>
              <a:t>katkıda</a:t>
            </a:r>
            <a:r>
              <a:rPr lang="en-US" dirty="0"/>
              <a:t> </a:t>
            </a:r>
            <a:r>
              <a:rPr lang="en-US" dirty="0" err="1"/>
              <a:t>bulunabilir</a:t>
            </a:r>
            <a:r>
              <a:rPr lang="en-US" dirty="0"/>
              <a:t>.</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e1f098072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e1f098072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7981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e1f098072e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e1f098072e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 </a:t>
            </a:r>
            <a:r>
              <a:rPr lang="en-US" dirty="0" err="1"/>
              <a:t>sunum</a:t>
            </a:r>
            <a:r>
              <a:rPr lang="en-US" dirty="0"/>
              <a:t>, Kaggle </a:t>
            </a:r>
            <a:r>
              <a:rPr lang="en-US" dirty="0" err="1"/>
              <a:t>platformundan</a:t>
            </a:r>
            <a:r>
              <a:rPr lang="en-US" dirty="0"/>
              <a:t> </a:t>
            </a:r>
            <a:r>
              <a:rPr lang="en-US" dirty="0" err="1"/>
              <a:t>elde</a:t>
            </a:r>
            <a:r>
              <a:rPr lang="en-US" dirty="0"/>
              <a:t> </a:t>
            </a:r>
            <a:r>
              <a:rPr lang="en-US" dirty="0" err="1"/>
              <a:t>edilen</a:t>
            </a:r>
            <a:r>
              <a:rPr lang="en-US" dirty="0"/>
              <a:t> </a:t>
            </a:r>
            <a:r>
              <a:rPr lang="en-US" dirty="0" err="1"/>
              <a:t>ve</a:t>
            </a:r>
            <a:r>
              <a:rPr lang="en-US" dirty="0"/>
              <a:t> 809 </a:t>
            </a:r>
            <a:r>
              <a:rPr lang="en-US" dirty="0" err="1"/>
              <a:t>farklı</a:t>
            </a:r>
            <a:r>
              <a:rPr lang="en-US" dirty="0"/>
              <a:t> Pokémon </a:t>
            </a:r>
            <a:r>
              <a:rPr lang="en-US" dirty="0" err="1"/>
              <a:t>karakterini</a:t>
            </a:r>
            <a:r>
              <a:rPr lang="en-US" dirty="0"/>
              <a:t> </a:t>
            </a:r>
            <a:r>
              <a:rPr lang="en-US" dirty="0" err="1"/>
              <a:t>içeren</a:t>
            </a:r>
            <a:r>
              <a:rPr lang="en-US" dirty="0"/>
              <a:t> '</a:t>
            </a:r>
            <a:r>
              <a:rPr lang="en-US" dirty="0" err="1"/>
              <a:t>Pokemon</a:t>
            </a:r>
            <a:r>
              <a:rPr lang="en-US" dirty="0"/>
              <a:t> Image Dataset' </a:t>
            </a:r>
            <a:r>
              <a:rPr lang="en-US" dirty="0" err="1"/>
              <a:t>üzerinde</a:t>
            </a:r>
            <a:r>
              <a:rPr lang="en-US" dirty="0"/>
              <a:t> </a:t>
            </a:r>
            <a:r>
              <a:rPr lang="en-US" dirty="0" err="1"/>
              <a:t>çalışmamızı</a:t>
            </a:r>
            <a:r>
              <a:rPr lang="en-US" dirty="0"/>
              <a:t> </a:t>
            </a:r>
            <a:r>
              <a:rPr lang="en-US" dirty="0" err="1"/>
              <a:t>detaylandırmaktadır</a:t>
            </a:r>
            <a:r>
              <a:rPr lang="en-US" dirty="0"/>
              <a:t>. </a:t>
            </a:r>
            <a:r>
              <a:rPr lang="en-US" dirty="0" err="1"/>
              <a:t>Projemizin</a:t>
            </a:r>
            <a:r>
              <a:rPr lang="en-US" dirty="0"/>
              <a:t> </a:t>
            </a:r>
            <a:r>
              <a:rPr lang="en-US" dirty="0" err="1"/>
              <a:t>temel</a:t>
            </a:r>
            <a:r>
              <a:rPr lang="en-US" dirty="0"/>
              <a:t> </a:t>
            </a:r>
            <a:r>
              <a:rPr lang="en-US" dirty="0" err="1"/>
              <a:t>amacı</a:t>
            </a:r>
            <a:r>
              <a:rPr lang="en-US" dirty="0"/>
              <a:t>, </a:t>
            </a:r>
            <a:r>
              <a:rPr lang="en-US" dirty="0" err="1"/>
              <a:t>bu</a:t>
            </a:r>
            <a:r>
              <a:rPr lang="en-US" dirty="0"/>
              <a:t> </a:t>
            </a:r>
            <a:r>
              <a:rPr lang="en-US" dirty="0" err="1"/>
              <a:t>karakterleri</a:t>
            </a:r>
            <a:r>
              <a:rPr lang="en-US" dirty="0"/>
              <a:t> </a:t>
            </a:r>
            <a:r>
              <a:rPr lang="en-US" dirty="0" err="1"/>
              <a:t>görsel</a:t>
            </a:r>
            <a:r>
              <a:rPr lang="en-US" dirty="0"/>
              <a:t> </a:t>
            </a:r>
            <a:r>
              <a:rPr lang="en-US" dirty="0" err="1"/>
              <a:t>özelliklerine</a:t>
            </a:r>
            <a:r>
              <a:rPr lang="en-US" dirty="0"/>
              <a:t> </a:t>
            </a:r>
            <a:r>
              <a:rPr lang="en-US" dirty="0" err="1"/>
              <a:t>göre</a:t>
            </a:r>
            <a:r>
              <a:rPr lang="en-US" dirty="0"/>
              <a:t> </a:t>
            </a:r>
            <a:r>
              <a:rPr lang="en-US" dirty="0" err="1"/>
              <a:t>sınıflandırmaktır</a:t>
            </a:r>
            <a:r>
              <a:rPr lang="en-US" dirty="0"/>
              <a:t>. Bu </a:t>
            </a:r>
            <a:r>
              <a:rPr lang="en-US" dirty="0" err="1"/>
              <a:t>amaç</a:t>
            </a:r>
            <a:r>
              <a:rPr lang="en-US" dirty="0"/>
              <a:t> </a:t>
            </a:r>
            <a:r>
              <a:rPr lang="en-US" dirty="0" err="1"/>
              <a:t>doğrultusunda</a:t>
            </a:r>
            <a:r>
              <a:rPr lang="en-US" dirty="0"/>
              <a:t>, </a:t>
            </a:r>
            <a:r>
              <a:rPr lang="en-US" dirty="0" err="1"/>
              <a:t>derin</a:t>
            </a:r>
            <a:r>
              <a:rPr lang="en-US" dirty="0"/>
              <a:t> </a:t>
            </a:r>
            <a:r>
              <a:rPr lang="en-US" dirty="0" err="1"/>
              <a:t>öğrenme</a:t>
            </a:r>
            <a:r>
              <a:rPr lang="en-US" dirty="0"/>
              <a:t> </a:t>
            </a:r>
            <a:r>
              <a:rPr lang="en-US" dirty="0" err="1"/>
              <a:t>tekniklerinden</a:t>
            </a:r>
            <a:r>
              <a:rPr lang="en-US" dirty="0"/>
              <a:t> </a:t>
            </a:r>
            <a:r>
              <a:rPr lang="en-US" dirty="0" err="1"/>
              <a:t>Çok</a:t>
            </a:r>
            <a:r>
              <a:rPr lang="en-US" dirty="0"/>
              <a:t> </a:t>
            </a:r>
            <a:r>
              <a:rPr lang="en-US" dirty="0" err="1"/>
              <a:t>Katmanlı</a:t>
            </a:r>
            <a:r>
              <a:rPr lang="en-US" dirty="0"/>
              <a:t> </a:t>
            </a:r>
            <a:r>
              <a:rPr lang="en-US" dirty="0" err="1"/>
              <a:t>Algılayıcılar</a:t>
            </a:r>
            <a:r>
              <a:rPr lang="en-US" dirty="0"/>
              <a:t> (MLP) </a:t>
            </a:r>
            <a:r>
              <a:rPr lang="en-US" dirty="0" err="1"/>
              <a:t>ve</a:t>
            </a:r>
            <a:r>
              <a:rPr lang="en-US" dirty="0"/>
              <a:t> </a:t>
            </a:r>
            <a:r>
              <a:rPr lang="en-US" dirty="0" err="1"/>
              <a:t>Konvolüsyonel</a:t>
            </a:r>
            <a:r>
              <a:rPr lang="en-US" dirty="0"/>
              <a:t> </a:t>
            </a:r>
            <a:r>
              <a:rPr lang="en-US" dirty="0" err="1"/>
              <a:t>Sinir</a:t>
            </a:r>
            <a:r>
              <a:rPr lang="en-US" dirty="0"/>
              <a:t> </a:t>
            </a:r>
            <a:r>
              <a:rPr lang="en-US" dirty="0" err="1"/>
              <a:t>Ağları</a:t>
            </a:r>
            <a:r>
              <a:rPr lang="en-US" dirty="0"/>
              <a:t> (CNN) </a:t>
            </a:r>
            <a:r>
              <a:rPr lang="en-US" dirty="0" err="1"/>
              <a:t>kullanılmıştır</a:t>
            </a:r>
            <a:r>
              <a:rPr lang="en-US" dirty="0"/>
              <a:t>. Bu </a:t>
            </a:r>
            <a:r>
              <a:rPr lang="en-US" dirty="0" err="1"/>
              <a:t>modellerle</a:t>
            </a:r>
            <a:r>
              <a:rPr lang="en-US" dirty="0"/>
              <a:t>, Pokémon </a:t>
            </a:r>
            <a:r>
              <a:rPr lang="en-US" dirty="0" err="1"/>
              <a:t>karakterlerinin</a:t>
            </a:r>
            <a:r>
              <a:rPr lang="en-US" dirty="0"/>
              <a:t> </a:t>
            </a:r>
            <a:r>
              <a:rPr lang="en-US" dirty="0" err="1"/>
              <a:t>görsel</a:t>
            </a:r>
            <a:r>
              <a:rPr lang="en-US" dirty="0"/>
              <a:t> </a:t>
            </a:r>
            <a:r>
              <a:rPr lang="en-US" dirty="0" err="1"/>
              <a:t>ve</a:t>
            </a:r>
            <a:r>
              <a:rPr lang="en-US" dirty="0"/>
              <a:t> tip </a:t>
            </a:r>
            <a:r>
              <a:rPr lang="en-US" dirty="0" err="1"/>
              <a:t>özelliklerini</a:t>
            </a:r>
            <a:r>
              <a:rPr lang="en-US" dirty="0"/>
              <a:t> </a:t>
            </a:r>
            <a:r>
              <a:rPr lang="en-US" dirty="0" err="1"/>
              <a:t>analiz</a:t>
            </a:r>
            <a:r>
              <a:rPr lang="en-US" dirty="0"/>
              <a:t> </a:t>
            </a:r>
            <a:r>
              <a:rPr lang="en-US" dirty="0" err="1"/>
              <a:t>ederek</a:t>
            </a:r>
            <a:r>
              <a:rPr lang="en-US" dirty="0"/>
              <a:t>, </a:t>
            </a:r>
            <a:r>
              <a:rPr lang="en-US" dirty="0" err="1"/>
              <a:t>onları</a:t>
            </a:r>
            <a:r>
              <a:rPr lang="en-US" dirty="0"/>
              <a:t> </a:t>
            </a:r>
            <a:r>
              <a:rPr lang="en-US" dirty="0" err="1"/>
              <a:t>etkin</a:t>
            </a:r>
            <a:r>
              <a:rPr lang="en-US" dirty="0"/>
              <a:t> </a:t>
            </a:r>
            <a:r>
              <a:rPr lang="en-US" dirty="0" err="1"/>
              <a:t>bir</a:t>
            </a:r>
            <a:r>
              <a:rPr lang="en-US" dirty="0"/>
              <a:t> </a:t>
            </a:r>
            <a:r>
              <a:rPr lang="en-US" dirty="0" err="1"/>
              <a:t>şekilde</a:t>
            </a:r>
            <a:r>
              <a:rPr lang="en-US" dirty="0"/>
              <a:t> </a:t>
            </a:r>
            <a:r>
              <a:rPr lang="en-US" dirty="0" err="1"/>
              <a:t>sınıflandırmayı</a:t>
            </a:r>
            <a:r>
              <a:rPr lang="en-US" dirty="0"/>
              <a:t> </a:t>
            </a:r>
            <a:r>
              <a:rPr lang="en-US" dirty="0" err="1"/>
              <a:t>hedefliyoruz</a:t>
            </a:r>
            <a:r>
              <a:rPr lang="en-US" dirty="0"/>
              <a:t>.</a:t>
            </a:r>
            <a:endParaRPr lang="tr-T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err="1"/>
              <a:t>Sunumumuzu</a:t>
            </a:r>
            <a:r>
              <a:rPr lang="en-US" dirty="0"/>
              <a:t> </a:t>
            </a:r>
            <a:r>
              <a:rPr lang="en-US" dirty="0" err="1"/>
              <a:t>izlediğiniz</a:t>
            </a:r>
            <a:r>
              <a:rPr lang="en-US" dirty="0"/>
              <a:t> </a:t>
            </a:r>
            <a:r>
              <a:rPr lang="en-US" dirty="0" err="1"/>
              <a:t>ve</a:t>
            </a:r>
            <a:r>
              <a:rPr lang="en-US" dirty="0"/>
              <a:t> </a:t>
            </a:r>
            <a:r>
              <a:rPr lang="en-US" dirty="0" err="1"/>
              <a:t>değerli</a:t>
            </a:r>
            <a:r>
              <a:rPr lang="en-US" dirty="0"/>
              <a:t> </a:t>
            </a:r>
            <a:r>
              <a:rPr lang="en-US" dirty="0" err="1"/>
              <a:t>vaktinizi</a:t>
            </a:r>
            <a:r>
              <a:rPr lang="en-US" dirty="0"/>
              <a:t> </a:t>
            </a:r>
            <a:r>
              <a:rPr lang="en-US" dirty="0" err="1"/>
              <a:t>ayırdığınız</a:t>
            </a:r>
            <a:r>
              <a:rPr lang="en-US" dirty="0"/>
              <a:t> </a:t>
            </a:r>
            <a:r>
              <a:rPr lang="en-US" dirty="0" err="1"/>
              <a:t>için</a:t>
            </a:r>
            <a:r>
              <a:rPr lang="en-US" dirty="0"/>
              <a:t> </a:t>
            </a:r>
            <a:r>
              <a:rPr lang="en-US" dirty="0" err="1"/>
              <a:t>hepinize</a:t>
            </a:r>
            <a:r>
              <a:rPr lang="en-US" dirty="0"/>
              <a:t> </a:t>
            </a:r>
            <a:r>
              <a:rPr lang="en-US" dirty="0" err="1"/>
              <a:t>teşekkür</a:t>
            </a:r>
            <a:r>
              <a:rPr lang="en-US" dirty="0"/>
              <a:t> </a:t>
            </a:r>
            <a:r>
              <a:rPr lang="en-US" dirty="0" err="1"/>
              <a:t>ederiz</a:t>
            </a:r>
            <a:r>
              <a:rPr lang="en-US" dirty="0"/>
              <a:t>. </a:t>
            </a:r>
            <a:r>
              <a:rPr lang="en-US" dirty="0" err="1"/>
              <a:t>Bugün</a:t>
            </a:r>
            <a:r>
              <a:rPr lang="en-US" dirty="0"/>
              <a:t> </a:t>
            </a:r>
            <a:r>
              <a:rPr lang="en-US" dirty="0" err="1"/>
              <a:t>burada</a:t>
            </a:r>
            <a:r>
              <a:rPr lang="en-US" dirty="0"/>
              <a:t>, Pokémon </a:t>
            </a:r>
            <a:r>
              <a:rPr lang="en-US" dirty="0" err="1"/>
              <a:t>sınıflandırma</a:t>
            </a:r>
            <a:r>
              <a:rPr lang="en-US" dirty="0"/>
              <a:t> </a:t>
            </a:r>
            <a:r>
              <a:rPr lang="en-US" dirty="0" err="1"/>
              <a:t>üzerine</a:t>
            </a:r>
            <a:r>
              <a:rPr lang="en-US" dirty="0"/>
              <a:t> </a:t>
            </a:r>
            <a:r>
              <a:rPr lang="en-US" dirty="0" err="1"/>
              <a:t>yaptığımız</a:t>
            </a:r>
            <a:r>
              <a:rPr lang="en-US" dirty="0"/>
              <a:t> </a:t>
            </a:r>
            <a:r>
              <a:rPr lang="en-US" dirty="0" err="1"/>
              <a:t>çalışmaları</a:t>
            </a:r>
            <a:r>
              <a:rPr lang="en-US" dirty="0"/>
              <a:t> </a:t>
            </a:r>
            <a:r>
              <a:rPr lang="en-US" dirty="0" err="1"/>
              <a:t>paylaşmaktan</a:t>
            </a:r>
            <a:r>
              <a:rPr lang="en-US" dirty="0"/>
              <a:t> </a:t>
            </a:r>
            <a:r>
              <a:rPr lang="en-US" dirty="0" err="1"/>
              <a:t>büyük</a:t>
            </a:r>
            <a:r>
              <a:rPr lang="en-US" dirty="0"/>
              <a:t> </a:t>
            </a:r>
            <a:r>
              <a:rPr lang="en-US" dirty="0" err="1"/>
              <a:t>mutluluk</a:t>
            </a:r>
            <a:r>
              <a:rPr lang="en-US" dirty="0"/>
              <a:t> </a:t>
            </a:r>
            <a:r>
              <a:rPr lang="en-US" dirty="0" err="1"/>
              <a:t>duyduk</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Eğer</a:t>
            </a:r>
            <a:r>
              <a:rPr lang="en-US" dirty="0"/>
              <a:t> </a:t>
            </a:r>
            <a:r>
              <a:rPr lang="en-US" dirty="0" err="1"/>
              <a:t>herhangi</a:t>
            </a:r>
            <a:r>
              <a:rPr lang="en-US" dirty="0"/>
              <a:t> </a:t>
            </a:r>
            <a:r>
              <a:rPr lang="en-US" dirty="0" err="1"/>
              <a:t>bir</a:t>
            </a:r>
            <a:r>
              <a:rPr lang="en-US" dirty="0"/>
              <a:t> </a:t>
            </a:r>
            <a:r>
              <a:rPr lang="en-US" dirty="0" err="1"/>
              <a:t>sorunuz</a:t>
            </a:r>
            <a:r>
              <a:rPr lang="en-US" dirty="0"/>
              <a:t> </a:t>
            </a:r>
            <a:r>
              <a:rPr lang="en-US" dirty="0" err="1"/>
              <a:t>varsa</a:t>
            </a:r>
            <a:r>
              <a:rPr lang="en-US" dirty="0"/>
              <a:t>, </a:t>
            </a:r>
            <a:r>
              <a:rPr lang="en-US" dirty="0" err="1"/>
              <a:t>lütfen</a:t>
            </a:r>
            <a:r>
              <a:rPr lang="en-US" dirty="0"/>
              <a:t> bize </a:t>
            </a:r>
            <a:r>
              <a:rPr lang="en-US" dirty="0" err="1"/>
              <a:t>ulaşmaktan</a:t>
            </a:r>
            <a:r>
              <a:rPr lang="en-US" dirty="0"/>
              <a:t> </a:t>
            </a:r>
            <a:r>
              <a:rPr lang="en-US" dirty="0" err="1"/>
              <a:t>çekinmeyin</a:t>
            </a:r>
            <a:r>
              <a:rPr lang="en-US" dirty="0"/>
              <a:t>. </a:t>
            </a:r>
            <a:r>
              <a:rPr lang="en-US" dirty="0" err="1"/>
              <a:t>İletişim</a:t>
            </a:r>
            <a:r>
              <a:rPr lang="en-US" dirty="0"/>
              <a:t> </a:t>
            </a:r>
            <a:r>
              <a:rPr lang="en-US" dirty="0" err="1"/>
              <a:t>bilgilerimiz</a:t>
            </a:r>
            <a:r>
              <a:rPr lang="en-US" dirty="0"/>
              <a:t> </a:t>
            </a:r>
            <a:r>
              <a:rPr lang="en-US" dirty="0" err="1"/>
              <a:t>slaytımızda</a:t>
            </a:r>
            <a:r>
              <a:rPr lang="en-US" dirty="0"/>
              <a:t> </a:t>
            </a:r>
            <a:r>
              <a:rPr lang="en-US" dirty="0" err="1"/>
              <a:t>mevcut</a:t>
            </a:r>
            <a:r>
              <a:rPr lang="en-US" dirty="0"/>
              <a:t>, her </a:t>
            </a:r>
            <a:r>
              <a:rPr lang="en-US" dirty="0" err="1"/>
              <a:t>türlü</a:t>
            </a:r>
            <a:r>
              <a:rPr lang="en-US" dirty="0"/>
              <a:t> </a:t>
            </a:r>
            <a:r>
              <a:rPr lang="en-US" dirty="0" err="1"/>
              <a:t>soru</a:t>
            </a:r>
            <a:r>
              <a:rPr lang="en-US" dirty="0"/>
              <a:t> </a:t>
            </a:r>
            <a:r>
              <a:rPr lang="en-US" dirty="0" err="1"/>
              <a:t>ve</a:t>
            </a:r>
            <a:r>
              <a:rPr lang="en-US" dirty="0"/>
              <a:t> </a:t>
            </a:r>
            <a:r>
              <a:rPr lang="en-US" dirty="0" err="1"/>
              <a:t>görüşleriniz</a:t>
            </a:r>
            <a:r>
              <a:rPr lang="en-US" dirty="0"/>
              <a:t> </a:t>
            </a:r>
            <a:r>
              <a:rPr lang="en-US" dirty="0" err="1"/>
              <a:t>için</a:t>
            </a:r>
            <a:r>
              <a:rPr lang="en-US" dirty="0"/>
              <a:t> bize </a:t>
            </a:r>
            <a:r>
              <a:rPr lang="en-US" dirty="0" err="1"/>
              <a:t>ulaşabilirsiniz</a:t>
            </a:r>
            <a:r>
              <a:rPr lang="en-US" dirty="0"/>
              <a:t>.</a:t>
            </a:r>
            <a:r>
              <a:rPr lang="tr-TR" dirty="0"/>
              <a:t> </a:t>
            </a:r>
            <a:r>
              <a:rPr lang="en-US" dirty="0" err="1"/>
              <a:t>Tekrar</a:t>
            </a:r>
            <a:r>
              <a:rPr lang="en-US" dirty="0"/>
              <a:t> </a:t>
            </a:r>
            <a:r>
              <a:rPr lang="en-US" dirty="0" err="1"/>
              <a:t>teşekkürler</a:t>
            </a:r>
            <a:r>
              <a:rPr lang="en-US" dirty="0"/>
              <a:t> </a:t>
            </a:r>
            <a:r>
              <a:rPr lang="en-US" dirty="0" err="1"/>
              <a:t>ve</a:t>
            </a:r>
            <a:r>
              <a:rPr lang="en-US" dirty="0"/>
              <a:t> </a:t>
            </a:r>
            <a:r>
              <a:rPr lang="en-US" dirty="0" err="1"/>
              <a:t>sağlıklı</a:t>
            </a:r>
            <a:r>
              <a:rPr lang="en-US" dirty="0"/>
              <a:t> </a:t>
            </a:r>
            <a:r>
              <a:rPr lang="en-US" dirty="0" err="1"/>
              <a:t>günler</a:t>
            </a:r>
            <a:r>
              <a:rPr lang="en-US" dirty="0"/>
              <a:t> </a:t>
            </a:r>
            <a:r>
              <a:rPr lang="en-US" dirty="0" err="1"/>
              <a:t>dileriz</a:t>
            </a:r>
            <a:r>
              <a:rPr lang="tr-TR" dirty="0"/>
              <a:t>!</a:t>
            </a:r>
            <a:endParaRPr lang="en-US" dirty="0"/>
          </a:p>
        </p:txBody>
      </p:sp>
    </p:spTree>
    <p:extLst>
      <p:ext uri="{BB962C8B-B14F-4D97-AF65-F5344CB8AC3E}">
        <p14:creationId xmlns:p14="http://schemas.microsoft.com/office/powerpoint/2010/main" val="3964203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e1f098072e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e1f098072e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Bu </a:t>
            </a:r>
            <a:r>
              <a:rPr lang="en-US" dirty="0" err="1"/>
              <a:t>projeye</a:t>
            </a:r>
            <a:r>
              <a:rPr lang="en-US" dirty="0"/>
              <a:t> </a:t>
            </a:r>
            <a:r>
              <a:rPr lang="en-US" dirty="0" err="1"/>
              <a:t>başlamadan</a:t>
            </a:r>
            <a:r>
              <a:rPr lang="en-US" dirty="0"/>
              <a:t> </a:t>
            </a:r>
            <a:r>
              <a:rPr lang="en-US" dirty="0" err="1"/>
              <a:t>önce</a:t>
            </a:r>
            <a:r>
              <a:rPr lang="en-US" dirty="0"/>
              <a:t>, </a:t>
            </a:r>
            <a:r>
              <a:rPr lang="en-US" dirty="0" err="1"/>
              <a:t>alanımızda</a:t>
            </a:r>
            <a:r>
              <a:rPr lang="en-US" dirty="0"/>
              <a:t> </a:t>
            </a:r>
            <a:r>
              <a:rPr lang="en-US" dirty="0" err="1"/>
              <a:t>yapılmış</a:t>
            </a:r>
            <a:r>
              <a:rPr lang="en-US" dirty="0"/>
              <a:t> </a:t>
            </a:r>
            <a:r>
              <a:rPr lang="en-US" dirty="0" err="1"/>
              <a:t>benzer</a:t>
            </a:r>
            <a:r>
              <a:rPr lang="tr-TR" dirty="0"/>
              <a:t> çeşitli</a:t>
            </a:r>
            <a:r>
              <a:rPr lang="en-US" dirty="0"/>
              <a:t> </a:t>
            </a:r>
            <a:r>
              <a:rPr lang="en-US" dirty="0" err="1"/>
              <a:t>çalışmaları</a:t>
            </a:r>
            <a:r>
              <a:rPr lang="en-US" dirty="0"/>
              <a:t> </a:t>
            </a:r>
            <a:r>
              <a:rPr lang="en-US" dirty="0" err="1"/>
              <a:t>inceledik</a:t>
            </a:r>
            <a:r>
              <a:rPr lang="en-US" dirty="0"/>
              <a:t>. </a:t>
            </a:r>
            <a:r>
              <a:rPr lang="en-US" dirty="0" err="1"/>
              <a:t>Özellikle</a:t>
            </a:r>
            <a:r>
              <a:rPr lang="en-US" dirty="0"/>
              <a:t>, Pokémon </a:t>
            </a:r>
            <a:r>
              <a:rPr lang="en-US" dirty="0" err="1"/>
              <a:t>karakterlerinin</a:t>
            </a:r>
            <a:r>
              <a:rPr lang="en-US" dirty="0"/>
              <a:t> </a:t>
            </a:r>
            <a:r>
              <a:rPr lang="en-US" dirty="0" err="1"/>
              <a:t>sınıflandırılmasında</a:t>
            </a:r>
            <a:r>
              <a:rPr lang="en-US" dirty="0"/>
              <a:t> </a:t>
            </a:r>
            <a:r>
              <a:rPr lang="en-US" dirty="0" err="1"/>
              <a:t>kullanılan</a:t>
            </a:r>
            <a:r>
              <a:rPr lang="en-US" dirty="0"/>
              <a:t> </a:t>
            </a:r>
            <a:r>
              <a:rPr lang="en-US" dirty="0" err="1"/>
              <a:t>çeşitli</a:t>
            </a:r>
            <a:r>
              <a:rPr lang="en-US" dirty="0"/>
              <a:t> </a:t>
            </a:r>
            <a:r>
              <a:rPr lang="en-US" dirty="0" err="1"/>
              <a:t>derin</a:t>
            </a:r>
            <a:r>
              <a:rPr lang="en-US" dirty="0"/>
              <a:t> </a:t>
            </a:r>
            <a:r>
              <a:rPr lang="en-US" dirty="0" err="1"/>
              <a:t>öğrenme</a:t>
            </a:r>
            <a:r>
              <a:rPr lang="en-US" dirty="0"/>
              <a:t> </a:t>
            </a:r>
            <a:r>
              <a:rPr lang="en-US" dirty="0" err="1"/>
              <a:t>modelleri</a:t>
            </a:r>
            <a:r>
              <a:rPr lang="en-US" dirty="0"/>
              <a:t> </a:t>
            </a:r>
            <a:r>
              <a:rPr lang="en-US" dirty="0" err="1"/>
              <a:t>üzerine</a:t>
            </a:r>
            <a:r>
              <a:rPr lang="en-US" dirty="0"/>
              <a:t> </a:t>
            </a:r>
            <a:r>
              <a:rPr lang="en-US" dirty="0" err="1"/>
              <a:t>yapılmış</a:t>
            </a:r>
            <a:r>
              <a:rPr lang="en-US" dirty="0"/>
              <a:t> </a:t>
            </a:r>
            <a:r>
              <a:rPr lang="en-US" dirty="0" err="1"/>
              <a:t>çalışmalar</a:t>
            </a:r>
            <a:r>
              <a:rPr lang="en-US" dirty="0"/>
              <a:t> </a:t>
            </a:r>
            <a:r>
              <a:rPr lang="en-US" dirty="0" err="1"/>
              <a:t>bizi</a:t>
            </a:r>
            <a:r>
              <a:rPr lang="en-US" dirty="0"/>
              <a:t> </a:t>
            </a:r>
            <a:r>
              <a:rPr lang="en-US" dirty="0" err="1"/>
              <a:t>yönlendirdi</a:t>
            </a:r>
            <a:r>
              <a:rPr lang="en-US" dirty="0"/>
              <a:t>. </a:t>
            </a:r>
            <a:r>
              <a:rPr lang="tr-TR" dirty="0"/>
              <a:t>Bunlardan en önemlisi olan "</a:t>
            </a:r>
            <a:r>
              <a:rPr lang="tr-TR" dirty="0" err="1"/>
              <a:t>Poképedia</a:t>
            </a:r>
            <a:r>
              <a:rPr lang="tr-TR" dirty="0"/>
              <a:t>: </a:t>
            </a:r>
            <a:r>
              <a:rPr lang="tr-TR" dirty="0" err="1"/>
              <a:t>Pokémon</a:t>
            </a:r>
            <a:r>
              <a:rPr lang="tr-TR" dirty="0"/>
              <a:t> Image </a:t>
            </a:r>
            <a:r>
              <a:rPr lang="tr-TR" dirty="0" err="1"/>
              <a:t>Classification</a:t>
            </a:r>
            <a:r>
              <a:rPr lang="tr-TR" dirty="0"/>
              <a:t> Using Transfer Learning" makalesini inceledik. </a:t>
            </a:r>
          </a:p>
          <a:p>
            <a:pPr marL="0" lvl="0" indent="0" algn="l" rtl="0">
              <a:spcBef>
                <a:spcPts val="0"/>
              </a:spcBef>
              <a:spcAft>
                <a:spcPts val="0"/>
              </a:spcAft>
              <a:buNone/>
            </a:pPr>
            <a:endParaRPr lang="tr-TR" dirty="0"/>
          </a:p>
          <a:p>
            <a:pPr marL="0" lvl="0" indent="0" algn="l" rtl="0">
              <a:spcBef>
                <a:spcPts val="0"/>
              </a:spcBef>
              <a:spcAft>
                <a:spcPts val="0"/>
              </a:spcAft>
              <a:buNone/>
            </a:pPr>
            <a:r>
              <a:rPr lang="tr-TR" dirty="0"/>
              <a:t>Çalışmada, 809 farklı </a:t>
            </a:r>
            <a:r>
              <a:rPr lang="tr-TR" dirty="0" err="1"/>
              <a:t>Pokémon</a:t>
            </a:r>
            <a:r>
              <a:rPr lang="tr-TR" dirty="0"/>
              <a:t> karakterini içeren bir veri seti üzerinde, çeşitli önceden eğitilmiş modellerle transfer öğrenme yöntemleri test edilmiştir. Bu modeller arasında VGG16, VGG19, ResNet101, MobileNetV2, DenseNet201, EfficientNetB7 ve EfficientNetV2L gibi tanınmış yapılar bulunmaktadır. Çalışmanın sonuçlarına göre, ResNet101 modeli %95,6 doğruluk oranı ile en iyi performansı sergileyerek, transfer öğrenmenin </a:t>
            </a:r>
            <a:r>
              <a:rPr lang="tr-TR" dirty="0" err="1"/>
              <a:t>Pokémon</a:t>
            </a:r>
            <a:r>
              <a:rPr lang="tr-TR" dirty="0"/>
              <a:t> görsellerini sınıflandırmada ne kadar etkili olabileceğini göstermiştir.</a:t>
            </a:r>
          </a:p>
          <a:p>
            <a:pPr marL="0" lvl="0" indent="0" algn="l" rtl="0">
              <a:spcBef>
                <a:spcPts val="0"/>
              </a:spcBef>
              <a:spcAft>
                <a:spcPts val="0"/>
              </a:spcAft>
              <a:buNone/>
            </a:pPr>
            <a:endParaRPr lang="tr-TR" dirty="0"/>
          </a:p>
          <a:p>
            <a:pPr marL="0" lvl="0" indent="0" algn="l" rtl="0">
              <a:spcBef>
                <a:spcPts val="0"/>
              </a:spcBef>
              <a:spcAft>
                <a:spcPts val="0"/>
              </a:spcAft>
              <a:buNone/>
            </a:pPr>
            <a:r>
              <a:rPr lang="tr-TR" dirty="0"/>
              <a:t>İlgili çalışmalardan yararlanarak, p</a:t>
            </a:r>
            <a:r>
              <a:rPr lang="en-US" dirty="0" err="1"/>
              <a:t>rojemizdeki</a:t>
            </a:r>
            <a:r>
              <a:rPr lang="en-US" dirty="0"/>
              <a:t> ana </a:t>
            </a:r>
            <a:r>
              <a:rPr lang="en-US" dirty="0" err="1"/>
              <a:t>odak</a:t>
            </a:r>
            <a:r>
              <a:rPr lang="en-US" dirty="0"/>
              <a:t>, transfer </a:t>
            </a:r>
            <a:r>
              <a:rPr lang="en-US" dirty="0" err="1"/>
              <a:t>öğrenme</a:t>
            </a:r>
            <a:r>
              <a:rPr lang="en-US" dirty="0"/>
              <a:t> </a:t>
            </a:r>
            <a:r>
              <a:rPr lang="en-US" dirty="0" err="1"/>
              <a:t>ve</a:t>
            </a:r>
            <a:r>
              <a:rPr lang="en-US" dirty="0"/>
              <a:t> </a:t>
            </a:r>
            <a:r>
              <a:rPr lang="en-US" dirty="0" err="1"/>
              <a:t>sıfırdan</a:t>
            </a:r>
            <a:r>
              <a:rPr lang="en-US" dirty="0"/>
              <a:t> </a:t>
            </a:r>
            <a:r>
              <a:rPr lang="en-US" dirty="0" err="1"/>
              <a:t>öğrenme</a:t>
            </a:r>
            <a:r>
              <a:rPr lang="en-US" dirty="0"/>
              <a:t> </a:t>
            </a:r>
            <a:r>
              <a:rPr lang="en-US" dirty="0" err="1"/>
              <a:t>yöntemlerinin</a:t>
            </a:r>
            <a:r>
              <a:rPr lang="en-US" dirty="0"/>
              <a:t> </a:t>
            </a:r>
            <a:r>
              <a:rPr lang="en-US" dirty="0" err="1"/>
              <a:t>birleşimini</a:t>
            </a:r>
            <a:r>
              <a:rPr lang="en-US" dirty="0"/>
              <a:t> </a:t>
            </a:r>
            <a:r>
              <a:rPr lang="en-US" dirty="0" err="1"/>
              <a:t>içeren</a:t>
            </a:r>
            <a:r>
              <a:rPr lang="en-US" dirty="0"/>
              <a:t> </a:t>
            </a:r>
            <a:r>
              <a:rPr lang="en-US" dirty="0" err="1"/>
              <a:t>hibrid</a:t>
            </a:r>
            <a:r>
              <a:rPr lang="en-US" dirty="0"/>
              <a:t> </a:t>
            </a:r>
            <a:r>
              <a:rPr lang="en-US" dirty="0" err="1"/>
              <a:t>bir</a:t>
            </a:r>
            <a:r>
              <a:rPr lang="en-US" dirty="0"/>
              <a:t> </a:t>
            </a:r>
            <a:r>
              <a:rPr lang="en-US" dirty="0" err="1"/>
              <a:t>yaklaşımı</a:t>
            </a:r>
            <a:r>
              <a:rPr lang="en-US" dirty="0"/>
              <a:t> </a:t>
            </a:r>
            <a:r>
              <a:rPr lang="en-US" dirty="0" err="1"/>
              <a:t>benimsemek</a:t>
            </a:r>
            <a:r>
              <a:rPr lang="en-US" dirty="0"/>
              <a:t> </a:t>
            </a:r>
            <a:r>
              <a:rPr lang="en-US" dirty="0" err="1"/>
              <a:t>oldu</a:t>
            </a:r>
            <a:r>
              <a:rPr lang="en-US" dirty="0"/>
              <a:t>. Bu </a:t>
            </a:r>
            <a:r>
              <a:rPr lang="en-US" dirty="0" err="1"/>
              <a:t>yaklaşım</a:t>
            </a:r>
            <a:r>
              <a:rPr lang="en-US" dirty="0"/>
              <a:t> </a:t>
            </a:r>
            <a:r>
              <a:rPr lang="en-US" dirty="0" err="1"/>
              <a:t>sayesinde</a:t>
            </a:r>
            <a:r>
              <a:rPr lang="en-US" dirty="0"/>
              <a:t> </a:t>
            </a:r>
            <a:r>
              <a:rPr lang="en-US" dirty="0" err="1"/>
              <a:t>modelimizin</a:t>
            </a:r>
            <a:r>
              <a:rPr lang="en-US" dirty="0"/>
              <a:t> </a:t>
            </a:r>
            <a:r>
              <a:rPr lang="en-US" dirty="0" err="1"/>
              <a:t>genelleme</a:t>
            </a:r>
            <a:r>
              <a:rPr lang="en-US" dirty="0"/>
              <a:t> </a:t>
            </a:r>
            <a:r>
              <a:rPr lang="en-US" dirty="0" err="1"/>
              <a:t>kabiliyetini</a:t>
            </a:r>
            <a:r>
              <a:rPr lang="en-US" dirty="0"/>
              <a:t> </a:t>
            </a:r>
            <a:r>
              <a:rPr lang="en-US" dirty="0" err="1"/>
              <a:t>artırarak</a:t>
            </a:r>
            <a:r>
              <a:rPr lang="en-US" dirty="0"/>
              <a:t> </a:t>
            </a:r>
            <a:r>
              <a:rPr lang="en-US" dirty="0" err="1"/>
              <a:t>daha</a:t>
            </a:r>
            <a:r>
              <a:rPr lang="en-US" dirty="0"/>
              <a:t> </a:t>
            </a:r>
            <a:r>
              <a:rPr lang="en-US" dirty="0" err="1"/>
              <a:t>özelleştirilmiş</a:t>
            </a:r>
            <a:r>
              <a:rPr lang="en-US" dirty="0"/>
              <a:t> </a:t>
            </a:r>
            <a:r>
              <a:rPr lang="en-US" dirty="0" err="1"/>
              <a:t>özellik</a:t>
            </a:r>
            <a:r>
              <a:rPr lang="en-US" dirty="0"/>
              <a:t> </a:t>
            </a:r>
            <a:r>
              <a:rPr lang="en-US" dirty="0" err="1"/>
              <a:t>çıkarımı</a:t>
            </a:r>
            <a:r>
              <a:rPr lang="en-US" dirty="0"/>
              <a:t> </a:t>
            </a:r>
            <a:r>
              <a:rPr lang="en-US" dirty="0" err="1"/>
              <a:t>sağladık</a:t>
            </a:r>
            <a:r>
              <a:rPr lang="en-US" dirty="0"/>
              <a:t>. </a:t>
            </a:r>
            <a:r>
              <a:rPr lang="en-US" dirty="0" err="1"/>
              <a:t>Literatürde</a:t>
            </a:r>
            <a:r>
              <a:rPr lang="en-US" dirty="0"/>
              <a:t> </a:t>
            </a:r>
            <a:r>
              <a:rPr lang="en-US" dirty="0" err="1"/>
              <a:t>yer</a:t>
            </a:r>
            <a:r>
              <a:rPr lang="en-US" dirty="0"/>
              <a:t> </a:t>
            </a:r>
            <a:r>
              <a:rPr lang="en-US" dirty="0" err="1"/>
              <a:t>alan</a:t>
            </a:r>
            <a:r>
              <a:rPr lang="en-US" dirty="0"/>
              <a:t> </a:t>
            </a:r>
            <a:r>
              <a:rPr lang="en-US" dirty="0" err="1"/>
              <a:t>çalışmalarda</a:t>
            </a:r>
            <a:r>
              <a:rPr lang="en-US" dirty="0"/>
              <a:t>, </a:t>
            </a:r>
            <a:r>
              <a:rPr lang="en-US" dirty="0" err="1"/>
              <a:t>modeller</a:t>
            </a:r>
            <a:r>
              <a:rPr lang="en-US" dirty="0"/>
              <a:t> </a:t>
            </a:r>
            <a:r>
              <a:rPr lang="en-US" dirty="0" err="1"/>
              <a:t>yüksek</a:t>
            </a:r>
            <a:r>
              <a:rPr lang="en-US" dirty="0"/>
              <a:t> </a:t>
            </a:r>
            <a:r>
              <a:rPr lang="en-US" dirty="0" err="1"/>
              <a:t>doğruluk</a:t>
            </a:r>
            <a:r>
              <a:rPr lang="en-US" dirty="0"/>
              <a:t> </a:t>
            </a:r>
            <a:r>
              <a:rPr lang="en-US" dirty="0" err="1"/>
              <a:t>oranları</a:t>
            </a:r>
            <a:r>
              <a:rPr lang="en-US" dirty="0"/>
              <a:t> </a:t>
            </a:r>
            <a:r>
              <a:rPr lang="en-US" dirty="0" err="1"/>
              <a:t>sunmuş</a:t>
            </a:r>
            <a:r>
              <a:rPr lang="en-US" dirty="0"/>
              <a:t> </a:t>
            </a:r>
            <a:r>
              <a:rPr lang="en-US" dirty="0" err="1"/>
              <a:t>olsa</a:t>
            </a:r>
            <a:r>
              <a:rPr lang="en-US" dirty="0"/>
              <a:t> da, </a:t>
            </a:r>
            <a:r>
              <a:rPr lang="en-US" dirty="0" err="1"/>
              <a:t>bu</a:t>
            </a:r>
            <a:r>
              <a:rPr lang="en-US" dirty="0"/>
              <a:t> </a:t>
            </a:r>
            <a:r>
              <a:rPr lang="en-US" dirty="0" err="1"/>
              <a:t>modellerin</a:t>
            </a:r>
            <a:r>
              <a:rPr lang="en-US" dirty="0"/>
              <a:t> </a:t>
            </a:r>
            <a:r>
              <a:rPr lang="en-US" dirty="0" err="1"/>
              <a:t>aşırı</a:t>
            </a:r>
            <a:r>
              <a:rPr lang="en-US" dirty="0"/>
              <a:t> </a:t>
            </a:r>
            <a:r>
              <a:rPr lang="en-US" dirty="0" err="1"/>
              <a:t>uyuma</a:t>
            </a:r>
            <a:r>
              <a:rPr lang="en-US" dirty="0"/>
              <a:t> </a:t>
            </a:r>
            <a:r>
              <a:rPr lang="en-US" dirty="0" err="1"/>
              <a:t>eğilimleri</a:t>
            </a:r>
            <a:r>
              <a:rPr lang="en-US" dirty="0"/>
              <a:t> </a:t>
            </a:r>
            <a:r>
              <a:rPr lang="en-US" dirty="0" err="1"/>
              <a:t>dikkat</a:t>
            </a:r>
            <a:r>
              <a:rPr lang="en-US" dirty="0"/>
              <a:t> </a:t>
            </a:r>
            <a:r>
              <a:rPr lang="en-US" dirty="0" err="1"/>
              <a:t>çekiciydi</a:t>
            </a:r>
            <a:r>
              <a:rPr lang="en-US" dirty="0"/>
              <a:t>. </a:t>
            </a:r>
            <a:r>
              <a:rPr lang="en-US" dirty="0" err="1"/>
              <a:t>Projemizde</a:t>
            </a:r>
            <a:r>
              <a:rPr lang="en-US" dirty="0"/>
              <a:t>, </a:t>
            </a:r>
            <a:r>
              <a:rPr lang="en-US" dirty="0" err="1"/>
              <a:t>bu</a:t>
            </a:r>
            <a:r>
              <a:rPr lang="en-US" dirty="0"/>
              <a:t> </a:t>
            </a:r>
            <a:r>
              <a:rPr lang="en-US" dirty="0" err="1"/>
              <a:t>tür</a:t>
            </a:r>
            <a:r>
              <a:rPr lang="en-US" dirty="0"/>
              <a:t> </a:t>
            </a:r>
            <a:r>
              <a:rPr lang="en-US" dirty="0" err="1"/>
              <a:t>aşırı</a:t>
            </a:r>
            <a:r>
              <a:rPr lang="en-US" dirty="0"/>
              <a:t> </a:t>
            </a:r>
            <a:r>
              <a:rPr lang="en-US" dirty="0" err="1"/>
              <a:t>uyumu</a:t>
            </a:r>
            <a:r>
              <a:rPr lang="en-US" dirty="0"/>
              <a:t> minimize </a:t>
            </a:r>
            <a:r>
              <a:rPr lang="en-US" dirty="0" err="1"/>
              <a:t>etmek</a:t>
            </a:r>
            <a:r>
              <a:rPr lang="en-US" dirty="0"/>
              <a:t> </a:t>
            </a:r>
            <a:r>
              <a:rPr lang="en-US" dirty="0" err="1"/>
              <a:t>amacıyla</a:t>
            </a:r>
            <a:r>
              <a:rPr lang="en-US" dirty="0"/>
              <a:t> </a:t>
            </a:r>
            <a:r>
              <a:rPr lang="en-US" dirty="0" err="1"/>
              <a:t>gelişmiş</a:t>
            </a:r>
            <a:r>
              <a:rPr lang="en-US" dirty="0"/>
              <a:t> </a:t>
            </a:r>
            <a:r>
              <a:rPr lang="en-US" dirty="0" err="1"/>
              <a:t>regülarizasyon</a:t>
            </a:r>
            <a:r>
              <a:rPr lang="en-US" dirty="0"/>
              <a:t> </a:t>
            </a:r>
            <a:r>
              <a:rPr lang="en-US" dirty="0" err="1"/>
              <a:t>tekniklerini</a:t>
            </a:r>
            <a:r>
              <a:rPr lang="en-US" dirty="0"/>
              <a:t> </a:t>
            </a:r>
            <a:r>
              <a:rPr lang="en-US" dirty="0" err="1"/>
              <a:t>ve</a:t>
            </a:r>
            <a:r>
              <a:rPr lang="en-US" dirty="0"/>
              <a:t> </a:t>
            </a:r>
            <a:r>
              <a:rPr lang="en-US" dirty="0" err="1"/>
              <a:t>veri</a:t>
            </a:r>
            <a:r>
              <a:rPr lang="en-US" dirty="0"/>
              <a:t> </a:t>
            </a:r>
            <a:r>
              <a:rPr lang="en-US" dirty="0" err="1"/>
              <a:t>artırma</a:t>
            </a:r>
            <a:r>
              <a:rPr lang="en-US" dirty="0"/>
              <a:t> </a:t>
            </a:r>
            <a:r>
              <a:rPr lang="en-US" dirty="0" err="1"/>
              <a:t>stratejilerini</a:t>
            </a:r>
            <a:r>
              <a:rPr lang="en-US" dirty="0"/>
              <a:t> </a:t>
            </a:r>
            <a:r>
              <a:rPr lang="en-US" dirty="0" err="1"/>
              <a:t>entegre</a:t>
            </a:r>
            <a:r>
              <a:rPr lang="en-US" dirty="0"/>
              <a:t> </a:t>
            </a:r>
            <a:r>
              <a:rPr lang="en-US" dirty="0" err="1"/>
              <a:t>ettik</a:t>
            </a:r>
            <a:r>
              <a:rPr lang="en-US" dirty="0"/>
              <a:t>. Bu </a:t>
            </a:r>
            <a:r>
              <a:rPr lang="en-US" dirty="0" err="1"/>
              <a:t>yöntemlerle</a:t>
            </a:r>
            <a:r>
              <a:rPr lang="en-US" dirty="0"/>
              <a:t>, </a:t>
            </a:r>
            <a:r>
              <a:rPr lang="en-US" dirty="0" err="1"/>
              <a:t>modelimizin</a:t>
            </a:r>
            <a:r>
              <a:rPr lang="en-US" dirty="0"/>
              <a:t> </a:t>
            </a:r>
            <a:r>
              <a:rPr lang="en-US" dirty="0" err="1"/>
              <a:t>daha</a:t>
            </a:r>
            <a:r>
              <a:rPr lang="en-US" dirty="0"/>
              <a:t> </a:t>
            </a:r>
            <a:r>
              <a:rPr lang="tr-TR" dirty="0"/>
              <a:t>sağlam</a:t>
            </a:r>
            <a:r>
              <a:rPr lang="en-US" dirty="0"/>
              <a:t> </a:t>
            </a:r>
            <a:r>
              <a:rPr lang="en-US" dirty="0" err="1"/>
              <a:t>ve</a:t>
            </a:r>
            <a:r>
              <a:rPr lang="en-US" dirty="0"/>
              <a:t> </a:t>
            </a:r>
            <a:r>
              <a:rPr lang="en-US" dirty="0" err="1"/>
              <a:t>güvenilir</a:t>
            </a:r>
            <a:r>
              <a:rPr lang="en-US" dirty="0"/>
              <a:t> </a:t>
            </a:r>
            <a:r>
              <a:rPr lang="en-US" dirty="0" err="1"/>
              <a:t>sonuçlar</a:t>
            </a:r>
            <a:r>
              <a:rPr lang="en-US" dirty="0"/>
              <a:t> </a:t>
            </a:r>
            <a:r>
              <a:rPr lang="en-US" dirty="0" err="1"/>
              <a:t>vermesini</a:t>
            </a:r>
            <a:r>
              <a:rPr lang="en-US" dirty="0"/>
              <a:t> </a:t>
            </a:r>
            <a:r>
              <a:rPr lang="en-US" dirty="0" err="1"/>
              <a:t>hedefledik</a:t>
            </a:r>
            <a:r>
              <a:rPr lang="en-US" dirty="0"/>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e1f098072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e1f098072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Projemiz</a:t>
            </a:r>
            <a:r>
              <a:rPr lang="en-US" dirty="0"/>
              <a:t>, Pokémon </a:t>
            </a:r>
            <a:r>
              <a:rPr lang="en-US" dirty="0" err="1"/>
              <a:t>karakterlerinin</a:t>
            </a:r>
            <a:r>
              <a:rPr lang="en-US" dirty="0"/>
              <a:t> </a:t>
            </a:r>
            <a:r>
              <a:rPr lang="en-US" dirty="0" err="1"/>
              <a:t>sınıflandırılması</a:t>
            </a:r>
            <a:r>
              <a:rPr lang="en-US" dirty="0"/>
              <a:t> </a:t>
            </a:r>
            <a:r>
              <a:rPr lang="en-US" dirty="0" err="1"/>
              <a:t>amacıyla</a:t>
            </a:r>
            <a:r>
              <a:rPr lang="en-US" dirty="0"/>
              <a:t> </a:t>
            </a:r>
            <a:r>
              <a:rPr lang="en-US" dirty="0" err="1"/>
              <a:t>kapsamlı</a:t>
            </a:r>
            <a:r>
              <a:rPr lang="en-US" dirty="0"/>
              <a:t> </a:t>
            </a:r>
            <a:r>
              <a:rPr lang="en-US" dirty="0" err="1"/>
              <a:t>bir</a:t>
            </a:r>
            <a:r>
              <a:rPr lang="en-US" dirty="0"/>
              <a:t> </a:t>
            </a:r>
            <a:r>
              <a:rPr lang="en-US" dirty="0" err="1"/>
              <a:t>metodolojiyi</a:t>
            </a:r>
            <a:r>
              <a:rPr lang="en-US" dirty="0"/>
              <a:t> </a:t>
            </a:r>
            <a:r>
              <a:rPr lang="en-US" dirty="0" err="1"/>
              <a:t>takip</a:t>
            </a:r>
            <a:r>
              <a:rPr lang="en-US" dirty="0"/>
              <a:t> </a:t>
            </a:r>
            <a:r>
              <a:rPr lang="en-US" dirty="0" err="1"/>
              <a:t>ediyor</a:t>
            </a:r>
            <a:r>
              <a:rPr lang="en-US" dirty="0"/>
              <a:t>. İlk </a:t>
            </a:r>
            <a:r>
              <a:rPr lang="en-US" dirty="0" err="1"/>
              <a:t>adım</a:t>
            </a:r>
            <a:r>
              <a:rPr lang="en-US" dirty="0"/>
              <a:t> </a:t>
            </a:r>
            <a:r>
              <a:rPr lang="en-US" dirty="0" err="1"/>
              <a:t>olarak</a:t>
            </a:r>
            <a:r>
              <a:rPr lang="en-US" dirty="0"/>
              <a:t>, </a:t>
            </a:r>
            <a:r>
              <a:rPr lang="en-US" dirty="0" err="1"/>
              <a:t>Kaggle'dan</a:t>
            </a:r>
            <a:r>
              <a:rPr lang="en-US" dirty="0"/>
              <a:t> </a:t>
            </a:r>
            <a:r>
              <a:rPr lang="en-US" dirty="0" err="1"/>
              <a:t>elde</a:t>
            </a:r>
            <a:r>
              <a:rPr lang="en-US" dirty="0"/>
              <a:t> </a:t>
            </a:r>
            <a:r>
              <a:rPr lang="en-US" dirty="0" err="1"/>
              <a:t>edilen</a:t>
            </a:r>
            <a:r>
              <a:rPr lang="en-US" dirty="0"/>
              <a:t> '</a:t>
            </a:r>
            <a:r>
              <a:rPr lang="en-US" dirty="0" err="1"/>
              <a:t>Pokemon</a:t>
            </a:r>
            <a:r>
              <a:rPr lang="en-US" dirty="0"/>
              <a:t> Image Dataset' </a:t>
            </a:r>
            <a:r>
              <a:rPr lang="en-US" dirty="0" err="1"/>
              <a:t>ile</a:t>
            </a:r>
            <a:r>
              <a:rPr lang="en-US" dirty="0"/>
              <a:t> </a:t>
            </a:r>
            <a:r>
              <a:rPr lang="en-US" dirty="0" err="1"/>
              <a:t>çalışmaya</a:t>
            </a:r>
            <a:r>
              <a:rPr lang="en-US" dirty="0"/>
              <a:t> </a:t>
            </a:r>
            <a:r>
              <a:rPr lang="en-US" dirty="0" err="1"/>
              <a:t>başladık</a:t>
            </a:r>
            <a:r>
              <a:rPr lang="en-US" dirty="0"/>
              <a:t>. Veri </a:t>
            </a:r>
            <a:r>
              <a:rPr lang="en-US" dirty="0" err="1"/>
              <a:t>ön</a:t>
            </a:r>
            <a:r>
              <a:rPr lang="en-US" dirty="0"/>
              <a:t> </a:t>
            </a:r>
            <a:r>
              <a:rPr lang="en-US" dirty="0" err="1"/>
              <a:t>işleme</a:t>
            </a:r>
            <a:r>
              <a:rPr lang="en-US" dirty="0"/>
              <a:t> </a:t>
            </a:r>
            <a:r>
              <a:rPr lang="en-US" dirty="0" err="1"/>
              <a:t>aşamasında</a:t>
            </a:r>
            <a:r>
              <a:rPr lang="en-US" dirty="0"/>
              <a:t> </a:t>
            </a:r>
            <a:r>
              <a:rPr lang="en-US" dirty="0" err="1"/>
              <a:t>eksik</a:t>
            </a:r>
            <a:r>
              <a:rPr lang="en-US" dirty="0"/>
              <a:t> </a:t>
            </a:r>
            <a:r>
              <a:rPr lang="en-US" dirty="0" err="1"/>
              <a:t>verileri</a:t>
            </a:r>
            <a:r>
              <a:rPr lang="en-US" dirty="0"/>
              <a:t> </a:t>
            </a:r>
            <a:r>
              <a:rPr lang="en-US" dirty="0" err="1"/>
              <a:t>temizledik</a:t>
            </a:r>
            <a:r>
              <a:rPr lang="en-US" dirty="0"/>
              <a:t> </a:t>
            </a:r>
            <a:r>
              <a:rPr lang="en-US" dirty="0" err="1"/>
              <a:t>ve</a:t>
            </a:r>
            <a:r>
              <a:rPr lang="en-US" dirty="0"/>
              <a:t> </a:t>
            </a:r>
            <a:r>
              <a:rPr lang="en-US" dirty="0" err="1"/>
              <a:t>sınıflandırma</a:t>
            </a:r>
            <a:r>
              <a:rPr lang="en-US" dirty="0"/>
              <a:t> </a:t>
            </a:r>
            <a:r>
              <a:rPr lang="en-US" dirty="0" err="1"/>
              <a:t>için</a:t>
            </a:r>
            <a:r>
              <a:rPr lang="en-US" dirty="0"/>
              <a:t> </a:t>
            </a:r>
            <a:r>
              <a:rPr lang="en-US" dirty="0" err="1"/>
              <a:t>gereksiz</a:t>
            </a:r>
            <a:r>
              <a:rPr lang="en-US" dirty="0"/>
              <a:t> </a:t>
            </a:r>
            <a:r>
              <a:rPr lang="en-US" dirty="0" err="1"/>
              <a:t>olan</a:t>
            </a:r>
            <a:r>
              <a:rPr lang="en-US" dirty="0"/>
              <a:t> </a:t>
            </a:r>
            <a:r>
              <a:rPr lang="en-US" dirty="0" err="1"/>
              <a:t>sütunları</a:t>
            </a:r>
            <a:r>
              <a:rPr lang="en-US" dirty="0"/>
              <a:t> </a:t>
            </a:r>
            <a:r>
              <a:rPr lang="en-US" dirty="0" err="1"/>
              <a:t>kaldırdık</a:t>
            </a:r>
            <a:r>
              <a:rPr lang="en-US" dirty="0"/>
              <a:t>. </a:t>
            </a:r>
            <a:r>
              <a:rPr lang="en-US" dirty="0" err="1"/>
              <a:t>Görselleri</a:t>
            </a:r>
            <a:r>
              <a:rPr lang="en-US" dirty="0"/>
              <a:t> 120x120 </a:t>
            </a:r>
            <a:r>
              <a:rPr lang="en-US" dirty="0" err="1"/>
              <a:t>piksel</a:t>
            </a:r>
            <a:r>
              <a:rPr lang="en-US" dirty="0"/>
              <a:t> </a:t>
            </a:r>
            <a:r>
              <a:rPr lang="en-US" dirty="0" err="1"/>
              <a:t>çözünürlüğe</a:t>
            </a:r>
            <a:r>
              <a:rPr lang="en-US" dirty="0"/>
              <a:t> </a:t>
            </a:r>
            <a:r>
              <a:rPr lang="en-US" dirty="0" err="1"/>
              <a:t>getirdikten</a:t>
            </a:r>
            <a:r>
              <a:rPr lang="en-US" dirty="0"/>
              <a:t> </a:t>
            </a:r>
            <a:r>
              <a:rPr lang="en-US" dirty="0" err="1"/>
              <a:t>sonra</a:t>
            </a:r>
            <a:r>
              <a:rPr lang="en-US" dirty="0"/>
              <a:t> 0-1 </a:t>
            </a:r>
            <a:r>
              <a:rPr lang="en-US" dirty="0" err="1"/>
              <a:t>arasında</a:t>
            </a:r>
            <a:r>
              <a:rPr lang="en-US" dirty="0"/>
              <a:t> normalize </a:t>
            </a:r>
            <a:r>
              <a:rPr lang="en-US" dirty="0" err="1"/>
              <a:t>ettik.Eğitim</a:t>
            </a:r>
            <a:r>
              <a:rPr lang="en-US" dirty="0"/>
              <a:t> </a:t>
            </a:r>
            <a:r>
              <a:rPr lang="en-US" dirty="0" err="1"/>
              <a:t>sürecimizi</a:t>
            </a:r>
            <a:r>
              <a:rPr lang="en-US" dirty="0"/>
              <a:t> </a:t>
            </a:r>
            <a:r>
              <a:rPr lang="en-US" dirty="0" err="1"/>
              <a:t>güçlendirmek</a:t>
            </a:r>
            <a:r>
              <a:rPr lang="en-US" dirty="0"/>
              <a:t> </a:t>
            </a:r>
            <a:r>
              <a:rPr lang="en-US" dirty="0" err="1"/>
              <a:t>için</a:t>
            </a:r>
            <a:r>
              <a:rPr lang="en-US" dirty="0"/>
              <a:t> </a:t>
            </a:r>
            <a:r>
              <a:rPr lang="en-US" dirty="0" err="1"/>
              <a:t>veri</a:t>
            </a:r>
            <a:r>
              <a:rPr lang="en-US" dirty="0"/>
              <a:t> </a:t>
            </a:r>
            <a:r>
              <a:rPr lang="en-US" dirty="0" err="1"/>
              <a:t>artırma</a:t>
            </a:r>
            <a:r>
              <a:rPr lang="en-US" dirty="0"/>
              <a:t> </a:t>
            </a:r>
            <a:r>
              <a:rPr lang="en-US" dirty="0" err="1"/>
              <a:t>tekniklerini</a:t>
            </a:r>
            <a:r>
              <a:rPr lang="en-US" dirty="0"/>
              <a:t> </a:t>
            </a:r>
            <a:r>
              <a:rPr lang="en-US" dirty="0" err="1"/>
              <a:t>uyguladık</a:t>
            </a:r>
            <a:r>
              <a:rPr lang="en-US" dirty="0"/>
              <a:t>. Bu </a:t>
            </a:r>
            <a:r>
              <a:rPr lang="en-US" dirty="0" err="1"/>
              <a:t>teknikler</a:t>
            </a:r>
            <a:r>
              <a:rPr lang="en-US" dirty="0"/>
              <a:t> </a:t>
            </a:r>
            <a:r>
              <a:rPr lang="en-US" dirty="0" err="1"/>
              <a:t>sayesinde</a:t>
            </a:r>
            <a:r>
              <a:rPr lang="en-US" dirty="0"/>
              <a:t> </a:t>
            </a:r>
            <a:r>
              <a:rPr lang="en-US" dirty="0" err="1"/>
              <a:t>modelimizin</a:t>
            </a:r>
            <a:r>
              <a:rPr lang="en-US" dirty="0"/>
              <a:t> </a:t>
            </a:r>
            <a:r>
              <a:rPr lang="en-US" dirty="0" err="1"/>
              <a:t>genelleme</a:t>
            </a:r>
            <a:r>
              <a:rPr lang="en-US" dirty="0"/>
              <a:t> </a:t>
            </a:r>
            <a:r>
              <a:rPr lang="en-US" dirty="0" err="1"/>
              <a:t>kabiliyetini</a:t>
            </a:r>
            <a:r>
              <a:rPr lang="en-US" dirty="0"/>
              <a:t> </a:t>
            </a:r>
            <a:r>
              <a:rPr lang="en-US" dirty="0" err="1"/>
              <a:t>artırdık</a:t>
            </a:r>
            <a:r>
              <a:rPr lang="en-US" dirty="0"/>
              <a:t> </a:t>
            </a:r>
            <a:r>
              <a:rPr lang="en-US" dirty="0" err="1"/>
              <a:t>ve</a:t>
            </a:r>
            <a:r>
              <a:rPr lang="en-US" dirty="0"/>
              <a:t> </a:t>
            </a:r>
            <a:r>
              <a:rPr lang="en-US" dirty="0" err="1"/>
              <a:t>aşırı</a:t>
            </a:r>
            <a:r>
              <a:rPr lang="en-US" dirty="0"/>
              <a:t> </a:t>
            </a:r>
            <a:r>
              <a:rPr lang="en-US" dirty="0" err="1"/>
              <a:t>uyumu</a:t>
            </a:r>
            <a:r>
              <a:rPr lang="en-US" dirty="0"/>
              <a:t> </a:t>
            </a:r>
            <a:r>
              <a:rPr lang="en-US" dirty="0" err="1"/>
              <a:t>önledik</a:t>
            </a:r>
            <a:r>
              <a:rPr lang="en-US" dirty="0"/>
              <a:t>. </a:t>
            </a:r>
            <a:r>
              <a:rPr lang="en-US" dirty="0" err="1"/>
              <a:t>Özellik</a:t>
            </a:r>
            <a:r>
              <a:rPr lang="en-US" dirty="0"/>
              <a:t> </a:t>
            </a:r>
            <a:r>
              <a:rPr lang="en-US" dirty="0" err="1"/>
              <a:t>çıkarımı</a:t>
            </a:r>
            <a:r>
              <a:rPr lang="en-US" dirty="0"/>
              <a:t> </a:t>
            </a:r>
            <a:r>
              <a:rPr lang="en-US" dirty="0" err="1"/>
              <a:t>ve</a:t>
            </a:r>
            <a:r>
              <a:rPr lang="en-US" dirty="0"/>
              <a:t> model </a:t>
            </a:r>
            <a:r>
              <a:rPr lang="en-US" dirty="0" err="1"/>
              <a:t>yapılandırması</a:t>
            </a:r>
            <a:r>
              <a:rPr lang="en-US" dirty="0"/>
              <a:t> </a:t>
            </a:r>
            <a:r>
              <a:rPr lang="en-US" dirty="0" err="1"/>
              <a:t>aşamasında</a:t>
            </a:r>
            <a:r>
              <a:rPr lang="en-US" dirty="0"/>
              <a:t>, </a:t>
            </a:r>
            <a:r>
              <a:rPr lang="en-US"/>
              <a:t>hem MLP </a:t>
            </a:r>
            <a:r>
              <a:rPr lang="en-US" dirty="0"/>
              <a:t>hem de CNN </a:t>
            </a:r>
            <a:r>
              <a:rPr lang="en-US" dirty="0" err="1"/>
              <a:t>tabanlı</a:t>
            </a:r>
            <a:r>
              <a:rPr lang="en-US" dirty="0"/>
              <a:t> </a:t>
            </a:r>
            <a:r>
              <a:rPr lang="en-US" dirty="0" err="1"/>
              <a:t>modeller</a:t>
            </a:r>
            <a:r>
              <a:rPr lang="en-US" dirty="0"/>
              <a:t> </a:t>
            </a:r>
            <a:r>
              <a:rPr lang="en-US" dirty="0" err="1"/>
              <a:t>kullandık</a:t>
            </a:r>
            <a:r>
              <a:rPr lang="en-US" dirty="0"/>
              <a:t>. Her </a:t>
            </a:r>
            <a:r>
              <a:rPr lang="en-US" dirty="0" err="1"/>
              <a:t>iki</a:t>
            </a:r>
            <a:r>
              <a:rPr lang="en-US" dirty="0"/>
              <a:t> model </a:t>
            </a:r>
            <a:r>
              <a:rPr lang="en-US" dirty="0" err="1"/>
              <a:t>türü</a:t>
            </a:r>
            <a:r>
              <a:rPr lang="en-US" dirty="0"/>
              <a:t> </a:t>
            </a:r>
            <a:r>
              <a:rPr lang="en-US" dirty="0" err="1"/>
              <a:t>için</a:t>
            </a:r>
            <a:r>
              <a:rPr lang="en-US" dirty="0"/>
              <a:t> </a:t>
            </a:r>
            <a:r>
              <a:rPr lang="en-US" dirty="0" err="1"/>
              <a:t>çeşitli</a:t>
            </a:r>
            <a:r>
              <a:rPr lang="en-US" dirty="0"/>
              <a:t> </a:t>
            </a:r>
            <a:r>
              <a:rPr lang="en-US" dirty="0" err="1"/>
              <a:t>yapılandırmalar</a:t>
            </a:r>
            <a:r>
              <a:rPr lang="en-US" dirty="0"/>
              <a:t> </a:t>
            </a:r>
            <a:r>
              <a:rPr lang="en-US" dirty="0" err="1"/>
              <a:t>denedik</a:t>
            </a:r>
            <a:r>
              <a:rPr lang="en-US" dirty="0"/>
              <a: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e1f098072e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e1f098072e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Model </a:t>
            </a:r>
            <a:r>
              <a:rPr lang="en-US" dirty="0" err="1"/>
              <a:t>eğitimi</a:t>
            </a:r>
            <a:r>
              <a:rPr lang="en-US" dirty="0"/>
              <a:t> </a:t>
            </a:r>
            <a:r>
              <a:rPr lang="en-US" dirty="0" err="1"/>
              <a:t>sürecinde</a:t>
            </a:r>
            <a:r>
              <a:rPr lang="en-US" dirty="0"/>
              <a:t>, </a:t>
            </a:r>
            <a:r>
              <a:rPr lang="en-US" dirty="0" err="1"/>
              <a:t>optimizasyon</a:t>
            </a:r>
            <a:r>
              <a:rPr lang="en-US" dirty="0"/>
              <a:t> </a:t>
            </a:r>
            <a:r>
              <a:rPr lang="en-US" dirty="0" err="1"/>
              <a:t>algoritmaları</a:t>
            </a:r>
            <a:r>
              <a:rPr lang="en-US" dirty="0"/>
              <a:t> </a:t>
            </a:r>
            <a:r>
              <a:rPr lang="en-US" dirty="0" err="1"/>
              <a:t>ve</a:t>
            </a:r>
            <a:r>
              <a:rPr lang="en-US" dirty="0"/>
              <a:t> </a:t>
            </a:r>
            <a:r>
              <a:rPr lang="en-US" dirty="0" err="1"/>
              <a:t>kayıp</a:t>
            </a:r>
            <a:r>
              <a:rPr lang="en-US" dirty="0"/>
              <a:t> </a:t>
            </a:r>
            <a:r>
              <a:rPr lang="en-US" dirty="0" err="1"/>
              <a:t>fonksiyonları</a:t>
            </a:r>
            <a:r>
              <a:rPr lang="en-US" dirty="0"/>
              <a:t> </a:t>
            </a:r>
            <a:r>
              <a:rPr lang="en-US" dirty="0" err="1"/>
              <a:t>ile</a:t>
            </a:r>
            <a:r>
              <a:rPr lang="en-US" dirty="0"/>
              <a:t> </a:t>
            </a:r>
            <a:r>
              <a:rPr lang="en-US" dirty="0" err="1"/>
              <a:t>modellerimizi</a:t>
            </a:r>
            <a:r>
              <a:rPr lang="en-US" dirty="0"/>
              <a:t> </a:t>
            </a:r>
            <a:r>
              <a:rPr lang="en-US" dirty="0" err="1"/>
              <a:t>sürekli</a:t>
            </a:r>
            <a:r>
              <a:rPr lang="en-US" dirty="0"/>
              <a:t> </a:t>
            </a:r>
            <a:r>
              <a:rPr lang="en-US" dirty="0" err="1"/>
              <a:t>olarak</a:t>
            </a:r>
            <a:r>
              <a:rPr lang="en-US" dirty="0"/>
              <a:t> </a:t>
            </a:r>
            <a:r>
              <a:rPr lang="en-US" dirty="0" err="1"/>
              <a:t>iyileştirdik</a:t>
            </a:r>
            <a:r>
              <a:rPr lang="en-US" dirty="0"/>
              <a:t>. Erken </a:t>
            </a:r>
            <a:r>
              <a:rPr lang="en-US" dirty="0" err="1"/>
              <a:t>durdurma</a:t>
            </a:r>
            <a:r>
              <a:rPr lang="en-US" dirty="0"/>
              <a:t> </a:t>
            </a:r>
            <a:r>
              <a:rPr lang="en-US" dirty="0" err="1"/>
              <a:t>ve</a:t>
            </a:r>
            <a:r>
              <a:rPr lang="en-US" dirty="0"/>
              <a:t> </a:t>
            </a:r>
            <a:r>
              <a:rPr lang="en-US" dirty="0" err="1"/>
              <a:t>öğrenme</a:t>
            </a:r>
            <a:r>
              <a:rPr lang="en-US" dirty="0"/>
              <a:t> </a:t>
            </a:r>
            <a:r>
              <a:rPr lang="en-US" dirty="0" err="1"/>
              <a:t>oranını</a:t>
            </a:r>
            <a:r>
              <a:rPr lang="en-US" dirty="0"/>
              <a:t> </a:t>
            </a:r>
            <a:r>
              <a:rPr lang="en-US" dirty="0" err="1"/>
              <a:t>azaltma</a:t>
            </a:r>
            <a:r>
              <a:rPr lang="en-US" dirty="0"/>
              <a:t> </a:t>
            </a:r>
            <a:r>
              <a:rPr lang="en-US" dirty="0" err="1"/>
              <a:t>gibi</a:t>
            </a:r>
            <a:r>
              <a:rPr lang="en-US" dirty="0"/>
              <a:t> </a:t>
            </a:r>
            <a:r>
              <a:rPr lang="en-US" dirty="0" err="1"/>
              <a:t>yöntemlerle</a:t>
            </a:r>
            <a:r>
              <a:rPr lang="en-US" dirty="0"/>
              <a:t> </a:t>
            </a:r>
            <a:r>
              <a:rPr lang="en-US" dirty="0" err="1"/>
              <a:t>eğitim</a:t>
            </a:r>
            <a:r>
              <a:rPr lang="en-US" dirty="0"/>
              <a:t> </a:t>
            </a:r>
            <a:r>
              <a:rPr lang="en-US" dirty="0" err="1"/>
              <a:t>sürecini</a:t>
            </a:r>
            <a:r>
              <a:rPr lang="en-US" dirty="0"/>
              <a:t> </a:t>
            </a:r>
            <a:r>
              <a:rPr lang="en-US" dirty="0" err="1"/>
              <a:t>daha</a:t>
            </a:r>
            <a:r>
              <a:rPr lang="en-US" dirty="0"/>
              <a:t> </a:t>
            </a:r>
            <a:r>
              <a:rPr lang="en-US" dirty="0" err="1"/>
              <a:t>verimli</a:t>
            </a:r>
            <a:r>
              <a:rPr lang="en-US" dirty="0"/>
              <a:t> hale </a:t>
            </a:r>
            <a:r>
              <a:rPr lang="en-US" dirty="0" err="1"/>
              <a:t>getirdik</a:t>
            </a:r>
            <a:r>
              <a:rPr lang="en-US" dirty="0"/>
              <a:t>. </a:t>
            </a:r>
            <a:r>
              <a:rPr lang="en-US" dirty="0" err="1"/>
              <a:t>Modellerin</a:t>
            </a:r>
            <a:r>
              <a:rPr lang="en-US" dirty="0"/>
              <a:t> </a:t>
            </a:r>
            <a:r>
              <a:rPr lang="en-US" dirty="0" err="1"/>
              <a:t>performansını</a:t>
            </a:r>
            <a:r>
              <a:rPr lang="en-US" dirty="0"/>
              <a:t>, </a:t>
            </a:r>
            <a:r>
              <a:rPr lang="en-US" dirty="0" err="1"/>
              <a:t>çeşitli</a:t>
            </a:r>
            <a:r>
              <a:rPr lang="en-US" dirty="0"/>
              <a:t> </a:t>
            </a:r>
            <a:r>
              <a:rPr lang="en-US" dirty="0" err="1"/>
              <a:t>metriklerle</a:t>
            </a:r>
            <a:r>
              <a:rPr lang="en-US" dirty="0"/>
              <a:t> </a:t>
            </a:r>
            <a:r>
              <a:rPr lang="en-US" dirty="0" err="1"/>
              <a:t>değerlendirdik</a:t>
            </a:r>
            <a:r>
              <a:rPr lang="en-US" dirty="0"/>
              <a:t> </a:t>
            </a:r>
            <a:r>
              <a:rPr lang="en-US" dirty="0" err="1"/>
              <a:t>ve</a:t>
            </a:r>
            <a:r>
              <a:rPr lang="en-US" dirty="0"/>
              <a:t> </a:t>
            </a:r>
            <a:r>
              <a:rPr lang="en-US" dirty="0" err="1"/>
              <a:t>karmaşıklık</a:t>
            </a:r>
            <a:r>
              <a:rPr lang="en-US" dirty="0"/>
              <a:t> </a:t>
            </a:r>
            <a:r>
              <a:rPr lang="en-US" dirty="0" err="1"/>
              <a:t>matrisleri</a:t>
            </a:r>
            <a:r>
              <a:rPr lang="en-US" dirty="0"/>
              <a:t>, </a:t>
            </a:r>
            <a:r>
              <a:rPr lang="en-US" dirty="0" err="1"/>
              <a:t>kayıp</a:t>
            </a:r>
            <a:r>
              <a:rPr lang="en-US" dirty="0"/>
              <a:t> </a:t>
            </a:r>
            <a:r>
              <a:rPr lang="en-US" dirty="0" err="1"/>
              <a:t>ve</a:t>
            </a:r>
            <a:r>
              <a:rPr lang="en-US" dirty="0"/>
              <a:t> </a:t>
            </a:r>
            <a:r>
              <a:rPr lang="en-US" dirty="0" err="1"/>
              <a:t>doğruluk</a:t>
            </a:r>
            <a:r>
              <a:rPr lang="en-US" dirty="0"/>
              <a:t> </a:t>
            </a:r>
            <a:r>
              <a:rPr lang="en-US" dirty="0" err="1"/>
              <a:t>grafikleri</a:t>
            </a:r>
            <a:r>
              <a:rPr lang="en-US" dirty="0"/>
              <a:t> </a:t>
            </a:r>
            <a:r>
              <a:rPr lang="en-US" dirty="0" err="1"/>
              <a:t>ile</a:t>
            </a:r>
            <a:r>
              <a:rPr lang="en-US" dirty="0"/>
              <a:t> </a:t>
            </a:r>
            <a:r>
              <a:rPr lang="en-US" dirty="0" err="1"/>
              <a:t>sonuçları</a:t>
            </a:r>
            <a:r>
              <a:rPr lang="en-US" dirty="0"/>
              <a:t> </a:t>
            </a:r>
            <a:r>
              <a:rPr lang="en-US" dirty="0" err="1"/>
              <a:t>görselleştirdik.Sonuç</a:t>
            </a:r>
            <a:r>
              <a:rPr lang="en-US" dirty="0"/>
              <a:t> </a:t>
            </a:r>
            <a:r>
              <a:rPr lang="en-US" dirty="0" err="1"/>
              <a:t>olarak</a:t>
            </a:r>
            <a:r>
              <a:rPr lang="en-US" dirty="0"/>
              <a:t>, </a:t>
            </a:r>
            <a:r>
              <a:rPr lang="en-US" dirty="0" err="1"/>
              <a:t>projemizde</a:t>
            </a:r>
            <a:r>
              <a:rPr lang="en-US" dirty="0"/>
              <a:t> </a:t>
            </a:r>
            <a:r>
              <a:rPr lang="en-US" dirty="0" err="1"/>
              <a:t>elde</a:t>
            </a:r>
            <a:r>
              <a:rPr lang="en-US" dirty="0"/>
              <a:t> </a:t>
            </a:r>
            <a:r>
              <a:rPr lang="en-US" dirty="0" err="1"/>
              <a:t>ettiğimiz</a:t>
            </a:r>
            <a:r>
              <a:rPr lang="en-US" dirty="0"/>
              <a:t> </a:t>
            </a:r>
            <a:r>
              <a:rPr lang="en-US" dirty="0" err="1"/>
              <a:t>bulguları</a:t>
            </a:r>
            <a:r>
              <a:rPr lang="en-US" dirty="0"/>
              <a:t> </a:t>
            </a:r>
            <a:r>
              <a:rPr lang="en-US" dirty="0" err="1"/>
              <a:t>analiz</a:t>
            </a:r>
            <a:r>
              <a:rPr lang="en-US" dirty="0"/>
              <a:t> </a:t>
            </a:r>
            <a:r>
              <a:rPr lang="en-US" dirty="0" err="1"/>
              <a:t>ederek</a:t>
            </a:r>
            <a:r>
              <a:rPr lang="en-US" dirty="0"/>
              <a:t>, Pokémon </a:t>
            </a:r>
            <a:r>
              <a:rPr lang="en-US" dirty="0" err="1"/>
              <a:t>sınıflandırma</a:t>
            </a:r>
            <a:r>
              <a:rPr lang="en-US" dirty="0"/>
              <a:t> </a:t>
            </a:r>
            <a:r>
              <a:rPr lang="en-US" dirty="0" err="1"/>
              <a:t>probleminde</a:t>
            </a:r>
            <a:r>
              <a:rPr lang="en-US" dirty="0"/>
              <a:t> </a:t>
            </a:r>
            <a:r>
              <a:rPr lang="en-US" dirty="0" err="1"/>
              <a:t>önemli</a:t>
            </a:r>
            <a:r>
              <a:rPr lang="en-US" dirty="0"/>
              <a:t> </a:t>
            </a:r>
            <a:r>
              <a:rPr lang="en-US" dirty="0" err="1"/>
              <a:t>ilerlemeler</a:t>
            </a:r>
            <a:r>
              <a:rPr lang="en-US" dirty="0"/>
              <a:t> </a:t>
            </a:r>
            <a:r>
              <a:rPr lang="en-US" dirty="0" err="1"/>
              <a:t>kaydettik</a:t>
            </a:r>
            <a:r>
              <a:rPr lang="en-US" dirty="0"/>
              <a:t>. </a:t>
            </a:r>
            <a:r>
              <a:rPr lang="en-US" dirty="0" err="1"/>
              <a:t>Gelecekteki</a:t>
            </a:r>
            <a:r>
              <a:rPr lang="en-US" dirty="0"/>
              <a:t> </a:t>
            </a:r>
            <a:r>
              <a:rPr lang="en-US" dirty="0" err="1"/>
              <a:t>çalışmalar</a:t>
            </a:r>
            <a:r>
              <a:rPr lang="en-US" dirty="0"/>
              <a:t> </a:t>
            </a:r>
            <a:r>
              <a:rPr lang="en-US" dirty="0" err="1"/>
              <a:t>için</a:t>
            </a:r>
            <a:r>
              <a:rPr lang="en-US" dirty="0"/>
              <a:t> </a:t>
            </a:r>
            <a:r>
              <a:rPr lang="en-US" dirty="0" err="1"/>
              <a:t>modelimizin</a:t>
            </a:r>
            <a:r>
              <a:rPr lang="en-US" dirty="0"/>
              <a:t> </a:t>
            </a:r>
            <a:r>
              <a:rPr lang="en-US" dirty="0" err="1"/>
              <a:t>daha</a:t>
            </a:r>
            <a:r>
              <a:rPr lang="en-US" dirty="0"/>
              <a:t> da </a:t>
            </a:r>
            <a:r>
              <a:rPr lang="en-US" dirty="0" err="1"/>
              <a:t>geliştirilmesi</a:t>
            </a:r>
            <a:r>
              <a:rPr lang="en-US" dirty="0"/>
              <a:t> </a:t>
            </a:r>
            <a:r>
              <a:rPr lang="en-US" dirty="0" err="1"/>
              <a:t>yönünde</a:t>
            </a:r>
            <a:r>
              <a:rPr lang="en-US" dirty="0"/>
              <a:t> </a:t>
            </a:r>
            <a:r>
              <a:rPr lang="en-US" dirty="0" err="1"/>
              <a:t>önerilerde</a:t>
            </a:r>
            <a:r>
              <a:rPr lang="en-US" dirty="0"/>
              <a:t> </a:t>
            </a:r>
            <a:r>
              <a:rPr lang="en-US" dirty="0" err="1"/>
              <a:t>bulunduk</a:t>
            </a:r>
            <a:r>
              <a:rPr lang="en-US" dirty="0"/>
              <a: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e1f098072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e1f098072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a:t>Çalışmamızda, Kaggle platformunda yer alan ve 809 farklı Pokémon karakterini içeren 'Pokemon Image Dataset' adlı veri setini kullandık. Bu veri seti, her bir Pokémon'un görsellerini ve onların tip bilgilerini içerir, böylece hem görsel özellikler hem de sınıflandırma etiketleri olarak kullanılabilmektedir.</a:t>
            </a:r>
            <a:endParaRPr/>
          </a:p>
          <a:p>
            <a:pPr marL="0" lvl="0" indent="0" algn="l" rtl="0">
              <a:spcBef>
                <a:spcPts val="0"/>
              </a:spcBef>
              <a:spcAft>
                <a:spcPts val="0"/>
              </a:spcAft>
              <a:buNone/>
            </a:pPr>
            <a:endParaRPr/>
          </a:p>
          <a:p>
            <a:pPr marL="0" lvl="0" indent="0" algn="l" rtl="0">
              <a:spcBef>
                <a:spcPts val="0"/>
              </a:spcBef>
              <a:spcAft>
                <a:spcPts val="0"/>
              </a:spcAft>
              <a:buNone/>
            </a:pPr>
            <a:r>
              <a:rPr lang="en-IN"/>
              <a:t>Veri setimiz, iki ana dosyadan oluşmaktadır: Birincisi, her bir Pokémon karakteri için adı, tipi gibi temel bilgileri içeren 'pokemon.csv' dosyasıdır. Bu dosyada Pokémon karakterlerine ait isimler, tip bilgileri ve evrim zincirleri yer almaktadır.</a:t>
            </a:r>
            <a:endParaRPr>
              <a:solidFill>
                <a:schemeClr val="dk1"/>
              </a:solidFill>
            </a:endParaRPr>
          </a:p>
          <a:p>
            <a:pPr marL="0" lvl="0" indent="0" algn="l" rtl="0">
              <a:spcBef>
                <a:spcPts val="0"/>
              </a:spcBef>
              <a:spcAft>
                <a:spcPts val="0"/>
              </a:spcAft>
              <a:buNone/>
            </a:pPr>
            <a:r>
              <a:rPr lang="en-IN">
                <a:solidFill>
                  <a:schemeClr val="dk1"/>
                </a:solidFill>
              </a:rPr>
              <a:t>Pokémon evreninde toplam 18 adet tip veya tür bulunmaktadır.</a:t>
            </a:r>
            <a:endParaRPr>
              <a:solidFill>
                <a:schemeClr val="dk1"/>
              </a:solidFill>
            </a:endParaRPr>
          </a:p>
          <a:p>
            <a:pPr marL="0" lvl="0" indent="0" algn="l" rtl="0">
              <a:spcBef>
                <a:spcPts val="0"/>
              </a:spcBef>
              <a:spcAft>
                <a:spcPts val="0"/>
              </a:spcAft>
              <a:buNone/>
            </a:pPr>
            <a:r>
              <a:rPr lang="en-IN"/>
              <a:t>İkincisi ise 'images' klasörü, her bir Pokémon karakterinin 120x120 piksel boyutunda RGB formatında görsellerini içermektedir. Bu görseller, modelimizin öğrenme sürecinde ana girdisi olarak kullanılmıştır.</a:t>
            </a:r>
            <a:endParaRPr/>
          </a:p>
          <a:p>
            <a:pPr marL="0" lvl="0" indent="0" algn="l" rtl="0">
              <a:spcBef>
                <a:spcPts val="0"/>
              </a:spcBef>
              <a:spcAft>
                <a:spcPts val="0"/>
              </a:spcAft>
              <a:buNone/>
            </a:pPr>
            <a:endParaRPr/>
          </a:p>
          <a:p>
            <a:pPr marL="0" lvl="0" indent="0" algn="l" rtl="0">
              <a:spcBef>
                <a:spcPts val="0"/>
              </a:spcBef>
              <a:spcAft>
                <a:spcPts val="0"/>
              </a:spcAft>
              <a:buNone/>
            </a:pPr>
            <a:r>
              <a:rPr lang="en-IN"/>
              <a:t>Modelimizin performansını objektif bir şekilde değerlendirebilmek için, veri setini eğitim, doğrulama ve test olmak üzere üç farklı sete ayırdık. Eğitim seti verilerin %70'ini, doğrulama seti %15'ini ve test seti de kalan %15'ini kapsamaktadır. Bu ayrım, modelimizin hem eğitim sırasında öğrenmesini hem de öğrendiklerini genellemesini ve bağımsız veriler üzerinde test edilmesini sağlamaktadır.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2e1f098072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2e1f098072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IN" dirty="0">
                <a:solidFill>
                  <a:schemeClr val="dk1"/>
                </a:solidFill>
              </a:rPr>
              <a:t>Veri </a:t>
            </a:r>
            <a:r>
              <a:rPr lang="en-IN" dirty="0" err="1">
                <a:solidFill>
                  <a:schemeClr val="dk1"/>
                </a:solidFill>
              </a:rPr>
              <a:t>setimizdeki</a:t>
            </a:r>
            <a:r>
              <a:rPr lang="en-IN" dirty="0">
                <a:solidFill>
                  <a:schemeClr val="dk1"/>
                </a:solidFill>
              </a:rPr>
              <a:t> Pokémon </a:t>
            </a:r>
            <a:r>
              <a:rPr lang="en-IN" dirty="0" err="1">
                <a:solidFill>
                  <a:schemeClr val="dk1"/>
                </a:solidFill>
              </a:rPr>
              <a:t>türlerinin</a:t>
            </a:r>
            <a:r>
              <a:rPr lang="en-IN" dirty="0">
                <a:solidFill>
                  <a:schemeClr val="dk1"/>
                </a:solidFill>
              </a:rPr>
              <a:t> </a:t>
            </a:r>
            <a:r>
              <a:rPr lang="en-IN" dirty="0" err="1">
                <a:solidFill>
                  <a:schemeClr val="dk1"/>
                </a:solidFill>
              </a:rPr>
              <a:t>sayısal</a:t>
            </a:r>
            <a:r>
              <a:rPr lang="en-IN" dirty="0">
                <a:solidFill>
                  <a:schemeClr val="dk1"/>
                </a:solidFill>
              </a:rPr>
              <a:t> </a:t>
            </a:r>
            <a:r>
              <a:rPr lang="en-IN" dirty="0" err="1">
                <a:solidFill>
                  <a:schemeClr val="dk1"/>
                </a:solidFill>
              </a:rPr>
              <a:t>dağılımı</a:t>
            </a:r>
            <a:r>
              <a:rPr lang="en-IN" dirty="0">
                <a:solidFill>
                  <a:schemeClr val="dk1"/>
                </a:solidFill>
              </a:rPr>
              <a:t> </a:t>
            </a:r>
            <a:r>
              <a:rPr lang="en-IN" dirty="0" err="1">
                <a:solidFill>
                  <a:schemeClr val="dk1"/>
                </a:solidFill>
              </a:rPr>
              <a:t>çok</a:t>
            </a:r>
            <a:r>
              <a:rPr lang="en-IN" dirty="0">
                <a:solidFill>
                  <a:schemeClr val="dk1"/>
                </a:solidFill>
              </a:rPr>
              <a:t> </a:t>
            </a:r>
            <a:r>
              <a:rPr lang="en-IN" dirty="0" err="1">
                <a:solidFill>
                  <a:schemeClr val="dk1"/>
                </a:solidFill>
              </a:rPr>
              <a:t>önemli</a:t>
            </a:r>
            <a:r>
              <a:rPr lang="en-IN" dirty="0">
                <a:solidFill>
                  <a:schemeClr val="dk1"/>
                </a:solidFill>
              </a:rPr>
              <a:t> </a:t>
            </a:r>
            <a:r>
              <a:rPr lang="en-IN" dirty="0" err="1">
                <a:solidFill>
                  <a:schemeClr val="dk1"/>
                </a:solidFill>
              </a:rPr>
              <a:t>bir</a:t>
            </a:r>
            <a:r>
              <a:rPr lang="en-IN" dirty="0">
                <a:solidFill>
                  <a:schemeClr val="dk1"/>
                </a:solidFill>
              </a:rPr>
              <a:t> </a:t>
            </a:r>
            <a:r>
              <a:rPr lang="en-IN" dirty="0" err="1">
                <a:solidFill>
                  <a:schemeClr val="dk1"/>
                </a:solidFill>
              </a:rPr>
              <a:t>noktadır</a:t>
            </a:r>
            <a:r>
              <a:rPr lang="en-IN" dirty="0">
                <a:solidFill>
                  <a:schemeClr val="dk1"/>
                </a:solidFill>
              </a:rPr>
              <a:t>. </a:t>
            </a:r>
            <a:r>
              <a:rPr lang="en-IN" dirty="0" err="1">
                <a:solidFill>
                  <a:schemeClr val="dk1"/>
                </a:solidFill>
              </a:rPr>
              <a:t>Verisetindeki</a:t>
            </a:r>
            <a:r>
              <a:rPr lang="en-IN" dirty="0">
                <a:solidFill>
                  <a:schemeClr val="dk1"/>
                </a:solidFill>
              </a:rPr>
              <a:t> </a:t>
            </a:r>
            <a:r>
              <a:rPr lang="en-IN" dirty="0" err="1">
                <a:solidFill>
                  <a:schemeClr val="dk1"/>
                </a:solidFill>
              </a:rPr>
              <a:t>dağılımı</a:t>
            </a:r>
            <a:r>
              <a:rPr lang="en-IN" dirty="0">
                <a:solidFill>
                  <a:schemeClr val="dk1"/>
                </a:solidFill>
              </a:rPr>
              <a:t> </a:t>
            </a:r>
            <a:r>
              <a:rPr lang="en-IN" dirty="0" err="1">
                <a:solidFill>
                  <a:schemeClr val="dk1"/>
                </a:solidFill>
              </a:rPr>
              <a:t>incelemek</a:t>
            </a:r>
            <a:r>
              <a:rPr lang="en-IN" dirty="0">
                <a:solidFill>
                  <a:schemeClr val="dk1"/>
                </a:solidFill>
              </a:rPr>
              <a:t> </a:t>
            </a:r>
            <a:r>
              <a:rPr lang="en-IN" dirty="0" err="1">
                <a:solidFill>
                  <a:schemeClr val="dk1"/>
                </a:solidFill>
              </a:rPr>
              <a:t>için</a:t>
            </a:r>
            <a:r>
              <a:rPr lang="en-IN" dirty="0">
                <a:solidFill>
                  <a:schemeClr val="dk1"/>
                </a:solidFill>
              </a:rPr>
              <a:t> </a:t>
            </a:r>
            <a:r>
              <a:rPr lang="en-IN" dirty="0" err="1">
                <a:solidFill>
                  <a:schemeClr val="dk1"/>
                </a:solidFill>
              </a:rPr>
              <a:t>oluşturduğumuz</a:t>
            </a:r>
            <a:r>
              <a:rPr lang="en-IN" dirty="0">
                <a:solidFill>
                  <a:schemeClr val="dk1"/>
                </a:solidFill>
              </a:rPr>
              <a:t> </a:t>
            </a:r>
            <a:r>
              <a:rPr lang="en-IN" dirty="0" err="1">
                <a:solidFill>
                  <a:schemeClr val="dk1"/>
                </a:solidFill>
              </a:rPr>
              <a:t>yatay</a:t>
            </a:r>
            <a:r>
              <a:rPr lang="en-IN" dirty="0">
                <a:solidFill>
                  <a:schemeClr val="dk1"/>
                </a:solidFill>
              </a:rPr>
              <a:t> </a:t>
            </a:r>
            <a:r>
              <a:rPr lang="en-IN" dirty="0" err="1">
                <a:solidFill>
                  <a:schemeClr val="dk1"/>
                </a:solidFill>
              </a:rPr>
              <a:t>çubuk</a:t>
            </a:r>
            <a:r>
              <a:rPr lang="en-IN" dirty="0">
                <a:solidFill>
                  <a:schemeClr val="dk1"/>
                </a:solidFill>
              </a:rPr>
              <a:t> </a:t>
            </a:r>
            <a:r>
              <a:rPr lang="en-IN" dirty="0" err="1">
                <a:solidFill>
                  <a:schemeClr val="dk1"/>
                </a:solidFill>
              </a:rPr>
              <a:t>grafiğinde</a:t>
            </a:r>
            <a:r>
              <a:rPr lang="en-IN" dirty="0">
                <a:solidFill>
                  <a:schemeClr val="dk1"/>
                </a:solidFill>
              </a:rPr>
              <a:t>, </a:t>
            </a:r>
            <a:r>
              <a:rPr lang="en-IN" dirty="0" err="1">
                <a:solidFill>
                  <a:schemeClr val="dk1"/>
                </a:solidFill>
              </a:rPr>
              <a:t>örneğin</a:t>
            </a:r>
            <a:r>
              <a:rPr lang="en-IN" dirty="0">
                <a:solidFill>
                  <a:schemeClr val="dk1"/>
                </a:solidFill>
              </a:rPr>
              <a:t>, 'Su' tipi </a:t>
            </a:r>
            <a:r>
              <a:rPr lang="en-IN" dirty="0" err="1">
                <a:solidFill>
                  <a:schemeClr val="dk1"/>
                </a:solidFill>
              </a:rPr>
              <a:t>Pokémonlar</a:t>
            </a:r>
            <a:r>
              <a:rPr lang="en-IN" dirty="0">
                <a:solidFill>
                  <a:schemeClr val="dk1"/>
                </a:solidFill>
              </a:rPr>
              <a:t> 114 </a:t>
            </a:r>
            <a:r>
              <a:rPr lang="en-IN" dirty="0" err="1">
                <a:solidFill>
                  <a:schemeClr val="dk1"/>
                </a:solidFill>
              </a:rPr>
              <a:t>adetle</a:t>
            </a:r>
            <a:r>
              <a:rPr lang="en-IN" dirty="0">
                <a:solidFill>
                  <a:schemeClr val="dk1"/>
                </a:solidFill>
              </a:rPr>
              <a:t> </a:t>
            </a:r>
            <a:r>
              <a:rPr lang="en-IN" dirty="0" err="1">
                <a:solidFill>
                  <a:schemeClr val="dk1"/>
                </a:solidFill>
              </a:rPr>
              <a:t>en</a:t>
            </a:r>
            <a:r>
              <a:rPr lang="en-IN" dirty="0">
                <a:solidFill>
                  <a:schemeClr val="dk1"/>
                </a:solidFill>
              </a:rPr>
              <a:t> </a:t>
            </a:r>
            <a:r>
              <a:rPr lang="en-IN" dirty="0" err="1">
                <a:solidFill>
                  <a:schemeClr val="dk1"/>
                </a:solidFill>
              </a:rPr>
              <a:t>fazla</a:t>
            </a:r>
            <a:r>
              <a:rPr lang="en-IN" dirty="0">
                <a:solidFill>
                  <a:schemeClr val="dk1"/>
                </a:solidFill>
              </a:rPr>
              <a:t> </a:t>
            </a:r>
            <a:r>
              <a:rPr lang="en-IN" dirty="0" err="1">
                <a:solidFill>
                  <a:schemeClr val="dk1"/>
                </a:solidFill>
              </a:rPr>
              <a:t>sayıda</a:t>
            </a:r>
            <a:r>
              <a:rPr lang="en-IN" dirty="0">
                <a:solidFill>
                  <a:schemeClr val="dk1"/>
                </a:solidFill>
              </a:rPr>
              <a:t> </a:t>
            </a:r>
            <a:r>
              <a:rPr lang="en-IN" dirty="0" err="1">
                <a:solidFill>
                  <a:schemeClr val="dk1"/>
                </a:solidFill>
              </a:rPr>
              <a:t>temsil</a:t>
            </a:r>
            <a:r>
              <a:rPr lang="en-IN" dirty="0">
                <a:solidFill>
                  <a:schemeClr val="dk1"/>
                </a:solidFill>
              </a:rPr>
              <a:t> </a:t>
            </a:r>
            <a:r>
              <a:rPr lang="en-IN" dirty="0" err="1">
                <a:solidFill>
                  <a:schemeClr val="dk1"/>
                </a:solidFill>
              </a:rPr>
              <a:t>edilirken</a:t>
            </a:r>
            <a:r>
              <a:rPr lang="en-IN" dirty="0">
                <a:solidFill>
                  <a:schemeClr val="dk1"/>
                </a:solidFill>
              </a:rPr>
              <a:t>, '</a:t>
            </a:r>
            <a:r>
              <a:rPr lang="en-IN" dirty="0" err="1">
                <a:solidFill>
                  <a:schemeClr val="dk1"/>
                </a:solidFill>
              </a:rPr>
              <a:t>Uçan</a:t>
            </a:r>
            <a:r>
              <a:rPr lang="en-IN" dirty="0">
                <a:solidFill>
                  <a:schemeClr val="dk1"/>
                </a:solidFill>
              </a:rPr>
              <a:t>' tipi </a:t>
            </a:r>
            <a:r>
              <a:rPr lang="en-IN" dirty="0" err="1">
                <a:solidFill>
                  <a:schemeClr val="dk1"/>
                </a:solidFill>
              </a:rPr>
              <a:t>Pokémonlar</a:t>
            </a:r>
            <a:r>
              <a:rPr lang="en-IN" dirty="0">
                <a:solidFill>
                  <a:schemeClr val="dk1"/>
                </a:solidFill>
              </a:rPr>
              <a:t> </a:t>
            </a:r>
            <a:r>
              <a:rPr lang="en-IN" dirty="0" err="1">
                <a:solidFill>
                  <a:schemeClr val="dk1"/>
                </a:solidFill>
              </a:rPr>
              <a:t>sadece</a:t>
            </a:r>
            <a:r>
              <a:rPr lang="en-IN" dirty="0">
                <a:solidFill>
                  <a:schemeClr val="dk1"/>
                </a:solidFill>
              </a:rPr>
              <a:t> 3 </a:t>
            </a:r>
            <a:r>
              <a:rPr lang="en-IN" dirty="0" err="1">
                <a:solidFill>
                  <a:schemeClr val="dk1"/>
                </a:solidFill>
              </a:rPr>
              <a:t>adetle</a:t>
            </a:r>
            <a:r>
              <a:rPr lang="en-IN" dirty="0">
                <a:solidFill>
                  <a:schemeClr val="dk1"/>
                </a:solidFill>
              </a:rPr>
              <a:t> </a:t>
            </a:r>
            <a:r>
              <a:rPr lang="en-IN" dirty="0" err="1">
                <a:solidFill>
                  <a:schemeClr val="dk1"/>
                </a:solidFill>
              </a:rPr>
              <a:t>temsil</a:t>
            </a:r>
            <a:r>
              <a:rPr lang="en-IN" dirty="0">
                <a:solidFill>
                  <a:schemeClr val="dk1"/>
                </a:solidFill>
              </a:rPr>
              <a:t> </a:t>
            </a:r>
            <a:r>
              <a:rPr lang="en-IN" dirty="0" err="1">
                <a:solidFill>
                  <a:schemeClr val="dk1"/>
                </a:solidFill>
              </a:rPr>
              <a:t>edilmektedir</a:t>
            </a:r>
            <a:r>
              <a:rPr lang="en-IN" dirty="0">
                <a:solidFill>
                  <a:schemeClr val="dk1"/>
                </a:solidFill>
              </a:rPr>
              <a:t>. Bu </a:t>
            </a:r>
            <a:r>
              <a:rPr lang="en-IN" dirty="0" err="1">
                <a:solidFill>
                  <a:schemeClr val="dk1"/>
                </a:solidFill>
              </a:rPr>
              <a:t>dengesiz</a:t>
            </a:r>
            <a:r>
              <a:rPr lang="en-IN" dirty="0">
                <a:solidFill>
                  <a:schemeClr val="dk1"/>
                </a:solidFill>
              </a:rPr>
              <a:t> </a:t>
            </a:r>
            <a:r>
              <a:rPr lang="en-IN" dirty="0" err="1">
                <a:solidFill>
                  <a:schemeClr val="dk1"/>
                </a:solidFill>
              </a:rPr>
              <a:t>dağılım</a:t>
            </a:r>
            <a:r>
              <a:rPr lang="en-IN" dirty="0">
                <a:solidFill>
                  <a:schemeClr val="dk1"/>
                </a:solidFill>
              </a:rPr>
              <a:t>, </a:t>
            </a:r>
            <a:r>
              <a:rPr lang="en-IN" dirty="0" err="1">
                <a:solidFill>
                  <a:schemeClr val="dk1"/>
                </a:solidFill>
              </a:rPr>
              <a:t>projemizin</a:t>
            </a:r>
            <a:r>
              <a:rPr lang="en-IN" dirty="0">
                <a:solidFill>
                  <a:schemeClr val="dk1"/>
                </a:solidFill>
              </a:rPr>
              <a:t> </a:t>
            </a:r>
            <a:r>
              <a:rPr lang="en-IN" dirty="0" err="1">
                <a:solidFill>
                  <a:schemeClr val="dk1"/>
                </a:solidFill>
              </a:rPr>
              <a:t>karşılaştığı</a:t>
            </a:r>
            <a:r>
              <a:rPr lang="en-IN" dirty="0">
                <a:solidFill>
                  <a:schemeClr val="dk1"/>
                </a:solidFill>
              </a:rPr>
              <a:t> </a:t>
            </a:r>
            <a:r>
              <a:rPr lang="en-IN" dirty="0" err="1">
                <a:solidFill>
                  <a:schemeClr val="dk1"/>
                </a:solidFill>
              </a:rPr>
              <a:t>zorluklardan</a:t>
            </a:r>
            <a:r>
              <a:rPr lang="en-IN" dirty="0">
                <a:solidFill>
                  <a:schemeClr val="dk1"/>
                </a:solidFill>
              </a:rPr>
              <a:t> </a:t>
            </a:r>
            <a:r>
              <a:rPr lang="en-IN" dirty="0" err="1">
                <a:solidFill>
                  <a:schemeClr val="dk1"/>
                </a:solidFill>
              </a:rPr>
              <a:t>biri</a:t>
            </a:r>
            <a:r>
              <a:rPr lang="en-IN" dirty="0">
                <a:solidFill>
                  <a:schemeClr val="dk1"/>
                </a:solidFill>
              </a:rPr>
              <a:t> </a:t>
            </a:r>
            <a:r>
              <a:rPr lang="en-IN" dirty="0" err="1">
                <a:solidFill>
                  <a:schemeClr val="dk1"/>
                </a:solidFill>
              </a:rPr>
              <a:t>olup</a:t>
            </a:r>
            <a:r>
              <a:rPr lang="en-IN" dirty="0">
                <a:solidFill>
                  <a:schemeClr val="dk1"/>
                </a:solidFill>
              </a:rPr>
              <a:t>, </a:t>
            </a:r>
            <a:r>
              <a:rPr lang="en-IN" dirty="0" err="1">
                <a:solidFill>
                  <a:schemeClr val="dk1"/>
                </a:solidFill>
              </a:rPr>
              <a:t>ilerleyen</a:t>
            </a:r>
            <a:r>
              <a:rPr lang="en-IN" dirty="0">
                <a:solidFill>
                  <a:schemeClr val="dk1"/>
                </a:solidFill>
              </a:rPr>
              <a:t> </a:t>
            </a:r>
            <a:r>
              <a:rPr lang="en-IN" dirty="0" err="1">
                <a:solidFill>
                  <a:schemeClr val="dk1"/>
                </a:solidFill>
              </a:rPr>
              <a:t>aşamalarda</a:t>
            </a:r>
            <a:r>
              <a:rPr lang="en-IN" dirty="0">
                <a:solidFill>
                  <a:schemeClr val="dk1"/>
                </a:solidFill>
              </a:rPr>
              <a:t> </a:t>
            </a:r>
            <a:r>
              <a:rPr lang="en-IN" dirty="0" err="1">
                <a:solidFill>
                  <a:schemeClr val="dk1"/>
                </a:solidFill>
              </a:rPr>
              <a:t>modellerimizin</a:t>
            </a:r>
            <a:r>
              <a:rPr lang="en-IN" dirty="0">
                <a:solidFill>
                  <a:schemeClr val="dk1"/>
                </a:solidFill>
              </a:rPr>
              <a:t> </a:t>
            </a:r>
            <a:r>
              <a:rPr lang="en-IN" dirty="0" err="1">
                <a:solidFill>
                  <a:schemeClr val="dk1"/>
                </a:solidFill>
              </a:rPr>
              <a:t>bazı</a:t>
            </a:r>
            <a:r>
              <a:rPr lang="en-IN" dirty="0">
                <a:solidFill>
                  <a:schemeClr val="dk1"/>
                </a:solidFill>
              </a:rPr>
              <a:t> </a:t>
            </a:r>
            <a:r>
              <a:rPr lang="en-IN" dirty="0" err="1">
                <a:solidFill>
                  <a:schemeClr val="dk1"/>
                </a:solidFill>
              </a:rPr>
              <a:t>türleri</a:t>
            </a:r>
            <a:r>
              <a:rPr lang="en-IN" dirty="0">
                <a:solidFill>
                  <a:schemeClr val="dk1"/>
                </a:solidFill>
              </a:rPr>
              <a:t> </a:t>
            </a:r>
            <a:r>
              <a:rPr lang="en-IN" dirty="0" err="1">
                <a:solidFill>
                  <a:schemeClr val="dk1"/>
                </a:solidFill>
              </a:rPr>
              <a:t>diğerlerine</a:t>
            </a:r>
            <a:r>
              <a:rPr lang="en-IN" dirty="0">
                <a:solidFill>
                  <a:schemeClr val="dk1"/>
                </a:solidFill>
              </a:rPr>
              <a:t> </a:t>
            </a:r>
            <a:r>
              <a:rPr lang="en-IN" dirty="0" err="1">
                <a:solidFill>
                  <a:schemeClr val="dk1"/>
                </a:solidFill>
              </a:rPr>
              <a:t>göre</a:t>
            </a:r>
            <a:r>
              <a:rPr lang="en-IN" dirty="0">
                <a:solidFill>
                  <a:schemeClr val="dk1"/>
                </a:solidFill>
              </a:rPr>
              <a:t> </a:t>
            </a:r>
            <a:r>
              <a:rPr lang="en-IN" dirty="0" err="1">
                <a:solidFill>
                  <a:schemeClr val="dk1"/>
                </a:solidFill>
              </a:rPr>
              <a:t>daha</a:t>
            </a:r>
            <a:r>
              <a:rPr lang="en-IN" dirty="0">
                <a:solidFill>
                  <a:schemeClr val="dk1"/>
                </a:solidFill>
              </a:rPr>
              <a:t> </a:t>
            </a:r>
            <a:r>
              <a:rPr lang="en-IN" dirty="0" err="1">
                <a:solidFill>
                  <a:schemeClr val="dk1"/>
                </a:solidFill>
              </a:rPr>
              <a:t>az</a:t>
            </a:r>
            <a:r>
              <a:rPr lang="en-IN" dirty="0">
                <a:solidFill>
                  <a:schemeClr val="dk1"/>
                </a:solidFill>
              </a:rPr>
              <a:t> </a:t>
            </a:r>
            <a:r>
              <a:rPr lang="en-IN" dirty="0" err="1">
                <a:solidFill>
                  <a:schemeClr val="dk1"/>
                </a:solidFill>
              </a:rPr>
              <a:t>öğrenmesine</a:t>
            </a:r>
            <a:r>
              <a:rPr lang="en-IN" dirty="0">
                <a:solidFill>
                  <a:schemeClr val="dk1"/>
                </a:solidFill>
              </a:rPr>
              <a:t> </a:t>
            </a:r>
            <a:r>
              <a:rPr lang="en-IN" dirty="0" err="1">
                <a:solidFill>
                  <a:schemeClr val="dk1"/>
                </a:solidFill>
              </a:rPr>
              <a:t>neden</a:t>
            </a:r>
            <a:r>
              <a:rPr lang="en-IN" dirty="0">
                <a:solidFill>
                  <a:schemeClr val="dk1"/>
                </a:solidFill>
              </a:rPr>
              <a:t> </a:t>
            </a:r>
            <a:r>
              <a:rPr lang="en-IN" dirty="0" err="1">
                <a:solidFill>
                  <a:schemeClr val="dk1"/>
                </a:solidFill>
              </a:rPr>
              <a:t>olmuştur</a:t>
            </a:r>
            <a:r>
              <a:rPr lang="en-IN"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IN" dirty="0">
                <a:solidFill>
                  <a:schemeClr val="dk1"/>
                </a:solidFill>
              </a:rPr>
              <a:t>Bu </a:t>
            </a:r>
            <a:r>
              <a:rPr lang="en-IN" dirty="0" err="1">
                <a:solidFill>
                  <a:schemeClr val="dk1"/>
                </a:solidFill>
              </a:rPr>
              <a:t>veri</a:t>
            </a:r>
            <a:r>
              <a:rPr lang="en-IN" dirty="0">
                <a:solidFill>
                  <a:schemeClr val="dk1"/>
                </a:solidFill>
              </a:rPr>
              <a:t> </a:t>
            </a:r>
            <a:r>
              <a:rPr lang="en-IN" dirty="0" err="1">
                <a:solidFill>
                  <a:schemeClr val="dk1"/>
                </a:solidFill>
              </a:rPr>
              <a:t>setinin</a:t>
            </a:r>
            <a:r>
              <a:rPr lang="en-IN" dirty="0">
                <a:solidFill>
                  <a:schemeClr val="dk1"/>
                </a:solidFill>
              </a:rPr>
              <a:t> </a:t>
            </a:r>
            <a:r>
              <a:rPr lang="en-IN" dirty="0" err="1">
                <a:solidFill>
                  <a:schemeClr val="dk1"/>
                </a:solidFill>
              </a:rPr>
              <a:t>detaylı</a:t>
            </a:r>
            <a:r>
              <a:rPr lang="en-IN" dirty="0">
                <a:solidFill>
                  <a:schemeClr val="dk1"/>
                </a:solidFill>
              </a:rPr>
              <a:t> </a:t>
            </a:r>
            <a:r>
              <a:rPr lang="en-IN" dirty="0" err="1">
                <a:solidFill>
                  <a:schemeClr val="dk1"/>
                </a:solidFill>
              </a:rPr>
              <a:t>analizi</a:t>
            </a:r>
            <a:r>
              <a:rPr lang="en-IN" dirty="0">
                <a:solidFill>
                  <a:schemeClr val="dk1"/>
                </a:solidFill>
              </a:rPr>
              <a:t>, hangi </a:t>
            </a:r>
            <a:r>
              <a:rPr lang="en-IN" dirty="0" err="1">
                <a:solidFill>
                  <a:schemeClr val="dk1"/>
                </a:solidFill>
              </a:rPr>
              <a:t>türlerin</a:t>
            </a:r>
            <a:r>
              <a:rPr lang="en-IN" dirty="0">
                <a:solidFill>
                  <a:schemeClr val="dk1"/>
                </a:solidFill>
              </a:rPr>
              <a:t> model </a:t>
            </a:r>
            <a:r>
              <a:rPr lang="en-IN" dirty="0" err="1">
                <a:solidFill>
                  <a:schemeClr val="dk1"/>
                </a:solidFill>
              </a:rPr>
              <a:t>tarafından</a:t>
            </a:r>
            <a:r>
              <a:rPr lang="en-IN" dirty="0">
                <a:solidFill>
                  <a:schemeClr val="dk1"/>
                </a:solidFill>
              </a:rPr>
              <a:t> </a:t>
            </a:r>
            <a:r>
              <a:rPr lang="en-IN" dirty="0" err="1">
                <a:solidFill>
                  <a:schemeClr val="dk1"/>
                </a:solidFill>
              </a:rPr>
              <a:t>daha</a:t>
            </a:r>
            <a:r>
              <a:rPr lang="en-IN" dirty="0">
                <a:solidFill>
                  <a:schemeClr val="dk1"/>
                </a:solidFill>
              </a:rPr>
              <a:t> iyi </a:t>
            </a:r>
            <a:r>
              <a:rPr lang="en-IN" dirty="0" err="1">
                <a:solidFill>
                  <a:schemeClr val="dk1"/>
                </a:solidFill>
              </a:rPr>
              <a:t>öğrenildiğini</a:t>
            </a:r>
            <a:r>
              <a:rPr lang="en-IN" dirty="0">
                <a:solidFill>
                  <a:schemeClr val="dk1"/>
                </a:solidFill>
              </a:rPr>
              <a:t> </a:t>
            </a:r>
            <a:r>
              <a:rPr lang="en-IN" dirty="0" err="1">
                <a:solidFill>
                  <a:schemeClr val="dk1"/>
                </a:solidFill>
              </a:rPr>
              <a:t>ve</a:t>
            </a:r>
            <a:r>
              <a:rPr lang="en-IN" dirty="0">
                <a:solidFill>
                  <a:schemeClr val="dk1"/>
                </a:solidFill>
              </a:rPr>
              <a:t> hangi </a:t>
            </a:r>
            <a:r>
              <a:rPr lang="en-IN" dirty="0" err="1">
                <a:solidFill>
                  <a:schemeClr val="dk1"/>
                </a:solidFill>
              </a:rPr>
              <a:t>türlerde</a:t>
            </a:r>
            <a:r>
              <a:rPr lang="en-IN" dirty="0">
                <a:solidFill>
                  <a:schemeClr val="dk1"/>
                </a:solidFill>
              </a:rPr>
              <a:t> </a:t>
            </a:r>
            <a:r>
              <a:rPr lang="en-IN" dirty="0" err="1">
                <a:solidFill>
                  <a:schemeClr val="dk1"/>
                </a:solidFill>
              </a:rPr>
              <a:t>iyileştirme</a:t>
            </a:r>
            <a:r>
              <a:rPr lang="en-IN" dirty="0">
                <a:solidFill>
                  <a:schemeClr val="dk1"/>
                </a:solidFill>
              </a:rPr>
              <a:t> </a:t>
            </a:r>
            <a:r>
              <a:rPr lang="en-IN" dirty="0" err="1">
                <a:solidFill>
                  <a:schemeClr val="dk1"/>
                </a:solidFill>
              </a:rPr>
              <a:t>ihtiyacı</a:t>
            </a:r>
            <a:r>
              <a:rPr lang="en-IN" dirty="0">
                <a:solidFill>
                  <a:schemeClr val="dk1"/>
                </a:solidFill>
              </a:rPr>
              <a:t> </a:t>
            </a:r>
            <a:r>
              <a:rPr lang="en-IN" dirty="0" err="1">
                <a:solidFill>
                  <a:schemeClr val="dk1"/>
                </a:solidFill>
              </a:rPr>
              <a:t>olduğunu</a:t>
            </a:r>
            <a:r>
              <a:rPr lang="en-IN" dirty="0">
                <a:solidFill>
                  <a:schemeClr val="dk1"/>
                </a:solidFill>
              </a:rPr>
              <a:t> </a:t>
            </a:r>
            <a:r>
              <a:rPr lang="en-IN" dirty="0" err="1">
                <a:solidFill>
                  <a:schemeClr val="dk1"/>
                </a:solidFill>
              </a:rPr>
              <a:t>anlamamıza</a:t>
            </a:r>
            <a:r>
              <a:rPr lang="en-IN" dirty="0">
                <a:solidFill>
                  <a:schemeClr val="dk1"/>
                </a:solidFill>
              </a:rPr>
              <a:t> </a:t>
            </a:r>
            <a:r>
              <a:rPr lang="en-IN" dirty="0" err="1">
                <a:solidFill>
                  <a:schemeClr val="dk1"/>
                </a:solidFill>
              </a:rPr>
              <a:t>yardımcı</a:t>
            </a:r>
            <a:r>
              <a:rPr lang="en-IN" dirty="0">
                <a:solidFill>
                  <a:schemeClr val="dk1"/>
                </a:solidFill>
              </a:rPr>
              <a:t> </a:t>
            </a:r>
            <a:r>
              <a:rPr lang="en-IN" dirty="0" err="1">
                <a:solidFill>
                  <a:schemeClr val="dk1"/>
                </a:solidFill>
              </a:rPr>
              <a:t>olmuştur</a:t>
            </a:r>
            <a:r>
              <a:rPr lang="en-IN" dirty="0">
                <a:solidFill>
                  <a:schemeClr val="dk1"/>
                </a:solidFill>
              </a:rPr>
              <a:t>.</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e1f098072e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e1f098072e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Projemizde</a:t>
            </a:r>
            <a:r>
              <a:rPr lang="en-US" dirty="0"/>
              <a:t>, </a:t>
            </a:r>
            <a:r>
              <a:rPr lang="en-US" dirty="0" err="1"/>
              <a:t>modellerin</a:t>
            </a:r>
            <a:r>
              <a:rPr lang="en-US" dirty="0"/>
              <a:t> </a:t>
            </a:r>
            <a:r>
              <a:rPr lang="en-US" dirty="0" err="1"/>
              <a:t>performansını</a:t>
            </a:r>
            <a:r>
              <a:rPr lang="en-US" dirty="0"/>
              <a:t> </a:t>
            </a:r>
            <a:r>
              <a:rPr lang="en-US" dirty="0" err="1"/>
              <a:t>artırmak</a:t>
            </a:r>
            <a:r>
              <a:rPr lang="en-US" dirty="0"/>
              <a:t> </a:t>
            </a:r>
            <a:r>
              <a:rPr lang="en-US" dirty="0" err="1"/>
              <a:t>ve</a:t>
            </a:r>
            <a:r>
              <a:rPr lang="en-US" dirty="0"/>
              <a:t> </a:t>
            </a:r>
            <a:r>
              <a:rPr lang="en-US" dirty="0" err="1"/>
              <a:t>aşırı</a:t>
            </a:r>
            <a:r>
              <a:rPr lang="en-US" dirty="0"/>
              <a:t> </a:t>
            </a:r>
            <a:r>
              <a:rPr lang="en-US" dirty="0" err="1"/>
              <a:t>uyumu</a:t>
            </a:r>
            <a:r>
              <a:rPr lang="en-US" dirty="0"/>
              <a:t> </a:t>
            </a:r>
            <a:r>
              <a:rPr lang="en-US" dirty="0" err="1"/>
              <a:t>önlemek</a:t>
            </a:r>
            <a:r>
              <a:rPr lang="en-US" dirty="0"/>
              <a:t> </a:t>
            </a:r>
            <a:r>
              <a:rPr lang="en-US" dirty="0" err="1"/>
              <a:t>için</a:t>
            </a:r>
            <a:r>
              <a:rPr lang="en-US" dirty="0"/>
              <a:t> </a:t>
            </a:r>
            <a:r>
              <a:rPr lang="en-US" dirty="0" err="1"/>
              <a:t>çeşitli</a:t>
            </a:r>
            <a:r>
              <a:rPr lang="en-US" dirty="0"/>
              <a:t> </a:t>
            </a:r>
            <a:r>
              <a:rPr lang="en-US" dirty="0" err="1"/>
              <a:t>optimizasyon</a:t>
            </a:r>
            <a:r>
              <a:rPr lang="en-US" dirty="0"/>
              <a:t> </a:t>
            </a:r>
            <a:r>
              <a:rPr lang="en-US" dirty="0" err="1"/>
              <a:t>ve</a:t>
            </a:r>
            <a:r>
              <a:rPr lang="en-US" dirty="0"/>
              <a:t> </a:t>
            </a:r>
            <a:r>
              <a:rPr lang="en-US" dirty="0" err="1"/>
              <a:t>regülarizasyon</a:t>
            </a:r>
            <a:r>
              <a:rPr lang="en-US" dirty="0"/>
              <a:t> </a:t>
            </a:r>
            <a:r>
              <a:rPr lang="en-US" dirty="0" err="1"/>
              <a:t>teknikleri</a:t>
            </a:r>
            <a:r>
              <a:rPr lang="en-US" dirty="0"/>
              <a:t> </a:t>
            </a:r>
            <a:r>
              <a:rPr lang="en-US" dirty="0" err="1"/>
              <a:t>uyguladık</a:t>
            </a:r>
            <a:r>
              <a:rPr lang="en-US" dirty="0"/>
              <a:t>. </a:t>
            </a:r>
            <a:r>
              <a:rPr lang="tr-TR" dirty="0"/>
              <a:t>Modellerimizde çoğunlukla </a:t>
            </a:r>
            <a:r>
              <a:rPr lang="en-US" dirty="0"/>
              <a:t>Adam </a:t>
            </a:r>
            <a:r>
              <a:rPr lang="en-US" dirty="0" err="1"/>
              <a:t>optimizatörü</a:t>
            </a:r>
            <a:r>
              <a:rPr lang="en-US" dirty="0"/>
              <a:t>, </a:t>
            </a:r>
            <a:r>
              <a:rPr lang="en-US" dirty="0" err="1"/>
              <a:t>hızlı</a:t>
            </a:r>
            <a:r>
              <a:rPr lang="en-US" dirty="0"/>
              <a:t> </a:t>
            </a:r>
            <a:r>
              <a:rPr lang="en-US" dirty="0" err="1"/>
              <a:t>yakınsama</a:t>
            </a:r>
            <a:r>
              <a:rPr lang="en-US" dirty="0"/>
              <a:t> </a:t>
            </a:r>
            <a:r>
              <a:rPr lang="en-US" dirty="0" err="1"/>
              <a:t>ve</a:t>
            </a:r>
            <a:r>
              <a:rPr lang="en-US" dirty="0"/>
              <a:t> </a:t>
            </a:r>
            <a:r>
              <a:rPr lang="en-US" dirty="0" err="1"/>
              <a:t>stabil</a:t>
            </a:r>
            <a:r>
              <a:rPr lang="en-US" dirty="0"/>
              <a:t> </a:t>
            </a:r>
            <a:r>
              <a:rPr lang="en-US" dirty="0" err="1"/>
              <a:t>sonuçlar</a:t>
            </a:r>
            <a:r>
              <a:rPr lang="en-US" dirty="0"/>
              <a:t> </a:t>
            </a:r>
            <a:r>
              <a:rPr lang="en-US" dirty="0" err="1"/>
              <a:t>sunması</a:t>
            </a:r>
            <a:r>
              <a:rPr lang="en-US" dirty="0"/>
              <a:t> </a:t>
            </a:r>
            <a:r>
              <a:rPr lang="en-US" dirty="0" err="1"/>
              <a:t>nedeniyle</a:t>
            </a:r>
            <a:r>
              <a:rPr lang="en-US" dirty="0"/>
              <a:t> </a:t>
            </a:r>
            <a:r>
              <a:rPr lang="en-US" dirty="0" err="1"/>
              <a:t>tercih</a:t>
            </a:r>
            <a:r>
              <a:rPr lang="en-US" dirty="0"/>
              <a:t> </a:t>
            </a:r>
            <a:r>
              <a:rPr lang="en-US" dirty="0" err="1"/>
              <a:t>edildi</a:t>
            </a:r>
            <a:r>
              <a:rPr lang="en-US" dirty="0"/>
              <a:t>. </a:t>
            </a:r>
            <a:r>
              <a:rPr lang="en-US" dirty="0" err="1"/>
              <a:t>Ayrıca</a:t>
            </a:r>
            <a:r>
              <a:rPr lang="en-US" dirty="0"/>
              <a:t>, </a:t>
            </a:r>
            <a:r>
              <a:rPr lang="en-US" dirty="0" err="1"/>
              <a:t>Stokastik</a:t>
            </a:r>
            <a:r>
              <a:rPr lang="en-US" dirty="0"/>
              <a:t> </a:t>
            </a:r>
            <a:r>
              <a:rPr lang="en-US" dirty="0" err="1"/>
              <a:t>Gradyan</a:t>
            </a:r>
            <a:r>
              <a:rPr lang="en-US" dirty="0"/>
              <a:t> </a:t>
            </a:r>
            <a:r>
              <a:rPr lang="en-US" dirty="0" err="1"/>
              <a:t>İnişi</a:t>
            </a:r>
            <a:r>
              <a:rPr lang="en-US" dirty="0"/>
              <a:t> </a:t>
            </a:r>
            <a:r>
              <a:rPr lang="tr-TR" dirty="0"/>
              <a:t>, </a:t>
            </a:r>
            <a:r>
              <a:rPr lang="en-US" dirty="0" err="1"/>
              <a:t>RMSProp</a:t>
            </a:r>
            <a:r>
              <a:rPr lang="tr-TR" dirty="0"/>
              <a:t>, </a:t>
            </a:r>
            <a:r>
              <a:rPr lang="tr-TR" dirty="0" err="1"/>
              <a:t>Nadam</a:t>
            </a:r>
            <a:r>
              <a:rPr lang="en-US" dirty="0"/>
              <a:t> </a:t>
            </a:r>
            <a:r>
              <a:rPr lang="en-US" dirty="0" err="1"/>
              <a:t>gibi</a:t>
            </a:r>
            <a:r>
              <a:rPr lang="en-US" dirty="0"/>
              <a:t> </a:t>
            </a:r>
            <a:r>
              <a:rPr lang="en-US" dirty="0" err="1"/>
              <a:t>diğer</a:t>
            </a:r>
            <a:r>
              <a:rPr lang="en-US" dirty="0"/>
              <a:t> </a:t>
            </a:r>
            <a:r>
              <a:rPr lang="en-US" dirty="0" err="1"/>
              <a:t>optimizatörler</a:t>
            </a:r>
            <a:r>
              <a:rPr lang="en-US" dirty="0"/>
              <a:t> de </a:t>
            </a:r>
            <a:r>
              <a:rPr lang="en-US" dirty="0" err="1"/>
              <a:t>belirli</a:t>
            </a:r>
            <a:r>
              <a:rPr lang="en-US" dirty="0"/>
              <a:t> </a:t>
            </a:r>
            <a:r>
              <a:rPr lang="en-US" dirty="0" err="1"/>
              <a:t>durumlar</a:t>
            </a:r>
            <a:r>
              <a:rPr lang="en-US" dirty="0"/>
              <a:t> </a:t>
            </a:r>
            <a:r>
              <a:rPr lang="en-US" dirty="0" err="1"/>
              <a:t>için</a:t>
            </a:r>
            <a:r>
              <a:rPr lang="en-US" dirty="0"/>
              <a:t> test </a:t>
            </a:r>
            <a:r>
              <a:rPr lang="en-US" dirty="0" err="1"/>
              <a:t>edildi</a:t>
            </a:r>
            <a:r>
              <a:rPr lang="tr-TR" dirty="0"/>
              <a:t> ancak </a:t>
            </a:r>
            <a:r>
              <a:rPr lang="en-US" dirty="0" err="1"/>
              <a:t>Adam'a</a:t>
            </a:r>
            <a:r>
              <a:rPr lang="en-US" dirty="0"/>
              <a:t> </a:t>
            </a:r>
            <a:r>
              <a:rPr lang="en-US" dirty="0" err="1"/>
              <a:t>benzer</a:t>
            </a:r>
            <a:r>
              <a:rPr lang="en-US" dirty="0"/>
              <a:t> </a:t>
            </a:r>
            <a:r>
              <a:rPr lang="en-US" dirty="0" err="1"/>
              <a:t>sonuçlar</a:t>
            </a:r>
            <a:r>
              <a:rPr lang="en-US" dirty="0"/>
              <a:t> </a:t>
            </a:r>
            <a:r>
              <a:rPr lang="en-US" dirty="0" err="1"/>
              <a:t>verdi</a:t>
            </a:r>
            <a:r>
              <a:rPr lang="tr-TR" dirty="0"/>
              <a:t>.</a:t>
            </a:r>
            <a:endParaRPr lang="en-US" dirty="0"/>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e1f098072e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e1f098072e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Regülarizasyon</a:t>
            </a:r>
            <a:r>
              <a:rPr lang="en-US" dirty="0"/>
              <a:t> </a:t>
            </a:r>
            <a:r>
              <a:rPr lang="en-US" dirty="0" err="1"/>
              <a:t>açısından</a:t>
            </a:r>
            <a:r>
              <a:rPr lang="en-US" dirty="0"/>
              <a:t>, dropout </a:t>
            </a:r>
            <a:r>
              <a:rPr lang="en-US" dirty="0" err="1"/>
              <a:t>tekniği</a:t>
            </a:r>
            <a:r>
              <a:rPr lang="en-US" dirty="0"/>
              <a:t> </a:t>
            </a:r>
            <a:r>
              <a:rPr lang="en-US" dirty="0" err="1"/>
              <a:t>ile</a:t>
            </a:r>
            <a:r>
              <a:rPr lang="en-US" dirty="0"/>
              <a:t> </a:t>
            </a:r>
            <a:r>
              <a:rPr lang="en-US" dirty="0" err="1"/>
              <a:t>ağdaki</a:t>
            </a:r>
            <a:r>
              <a:rPr lang="en-US" dirty="0"/>
              <a:t> </a:t>
            </a:r>
            <a:r>
              <a:rPr lang="en-US" dirty="0" err="1"/>
              <a:t>bazı</a:t>
            </a:r>
            <a:r>
              <a:rPr lang="en-US" dirty="0"/>
              <a:t> </a:t>
            </a:r>
            <a:r>
              <a:rPr lang="en-US" dirty="0" err="1"/>
              <a:t>nöronlar</a:t>
            </a:r>
            <a:r>
              <a:rPr lang="en-US" dirty="0"/>
              <a:t> </a:t>
            </a:r>
            <a:r>
              <a:rPr lang="en-US" dirty="0" err="1"/>
              <a:t>rastgele</a:t>
            </a:r>
            <a:r>
              <a:rPr lang="en-US" dirty="0"/>
              <a:t> </a:t>
            </a:r>
            <a:r>
              <a:rPr lang="en-US" dirty="0" err="1"/>
              <a:t>devre</a:t>
            </a:r>
            <a:r>
              <a:rPr lang="en-US" dirty="0"/>
              <a:t> </a:t>
            </a:r>
            <a:r>
              <a:rPr lang="en-US" dirty="0" err="1"/>
              <a:t>dışı</a:t>
            </a:r>
            <a:r>
              <a:rPr lang="en-US" dirty="0"/>
              <a:t> </a:t>
            </a:r>
            <a:r>
              <a:rPr lang="en-US" dirty="0" err="1"/>
              <a:t>bırakıldı</a:t>
            </a:r>
            <a:r>
              <a:rPr lang="en-US" dirty="0"/>
              <a:t> </a:t>
            </a:r>
            <a:r>
              <a:rPr lang="en-US" dirty="0" err="1"/>
              <a:t>ve</a:t>
            </a:r>
            <a:r>
              <a:rPr lang="en-US" dirty="0"/>
              <a:t> </a:t>
            </a:r>
            <a:r>
              <a:rPr lang="en-US" dirty="0" err="1"/>
              <a:t>en</a:t>
            </a:r>
            <a:r>
              <a:rPr lang="en-US" dirty="0"/>
              <a:t> iyi </a:t>
            </a:r>
            <a:r>
              <a:rPr lang="en-US" dirty="0" err="1"/>
              <a:t>sonuçlar</a:t>
            </a:r>
            <a:r>
              <a:rPr lang="en-US" dirty="0"/>
              <a:t> %0.5 dropout </a:t>
            </a:r>
            <a:r>
              <a:rPr lang="en-US" dirty="0" err="1"/>
              <a:t>oranı</a:t>
            </a:r>
            <a:r>
              <a:rPr lang="en-US" dirty="0"/>
              <a:t> </a:t>
            </a:r>
            <a:r>
              <a:rPr lang="en-US" dirty="0" err="1"/>
              <a:t>ile</a:t>
            </a:r>
            <a:r>
              <a:rPr lang="en-US" dirty="0"/>
              <a:t> </a:t>
            </a:r>
            <a:r>
              <a:rPr lang="en-US" dirty="0" err="1"/>
              <a:t>elde</a:t>
            </a:r>
            <a:r>
              <a:rPr lang="en-US" dirty="0"/>
              <a:t> </a:t>
            </a:r>
            <a:r>
              <a:rPr lang="en-US" dirty="0" err="1"/>
              <a:t>edildi</a:t>
            </a:r>
            <a:r>
              <a:rPr lang="en-US" dirty="0"/>
              <a:t>. Erken </a:t>
            </a:r>
            <a:r>
              <a:rPr lang="en-US" dirty="0" err="1"/>
              <a:t>durdurma</a:t>
            </a:r>
            <a:r>
              <a:rPr lang="en-US" dirty="0"/>
              <a:t> </a:t>
            </a:r>
            <a:r>
              <a:rPr lang="en-US" dirty="0" err="1"/>
              <a:t>teknikleri</a:t>
            </a:r>
            <a:r>
              <a:rPr lang="en-US" dirty="0"/>
              <a:t>, </a:t>
            </a:r>
            <a:r>
              <a:rPr lang="en-US" dirty="0" err="1"/>
              <a:t>modelin</a:t>
            </a:r>
            <a:r>
              <a:rPr lang="en-US" dirty="0"/>
              <a:t> </a:t>
            </a:r>
            <a:r>
              <a:rPr lang="en-US" dirty="0" err="1"/>
              <a:t>eğitim</a:t>
            </a:r>
            <a:r>
              <a:rPr lang="en-US" dirty="0"/>
              <a:t> </a:t>
            </a:r>
            <a:r>
              <a:rPr lang="en-US" dirty="0" err="1"/>
              <a:t>sürecinin</a:t>
            </a:r>
            <a:r>
              <a:rPr lang="en-US" dirty="0"/>
              <a:t> </a:t>
            </a:r>
            <a:r>
              <a:rPr lang="en-US" dirty="0" err="1"/>
              <a:t>belirli</a:t>
            </a:r>
            <a:r>
              <a:rPr lang="en-US" dirty="0"/>
              <a:t> </a:t>
            </a:r>
            <a:r>
              <a:rPr lang="en-US" dirty="0" err="1"/>
              <a:t>bir</a:t>
            </a:r>
            <a:r>
              <a:rPr lang="en-US" dirty="0"/>
              <a:t> </a:t>
            </a:r>
            <a:r>
              <a:rPr lang="en-US" dirty="0" err="1"/>
              <a:t>noktada</a:t>
            </a:r>
            <a:r>
              <a:rPr lang="en-US" dirty="0"/>
              <a:t> </a:t>
            </a:r>
            <a:r>
              <a:rPr lang="en-US" dirty="0" err="1"/>
              <a:t>durdurulmasını</a:t>
            </a:r>
            <a:r>
              <a:rPr lang="en-US" dirty="0"/>
              <a:t> </a:t>
            </a:r>
            <a:r>
              <a:rPr lang="en-US" dirty="0" err="1"/>
              <a:t>sağlayarak</a:t>
            </a:r>
            <a:r>
              <a:rPr lang="en-US" dirty="0"/>
              <a:t>, </a:t>
            </a:r>
            <a:r>
              <a:rPr lang="en-US" dirty="0" err="1"/>
              <a:t>aşırı</a:t>
            </a:r>
            <a:r>
              <a:rPr lang="en-US" dirty="0"/>
              <a:t> </a:t>
            </a:r>
            <a:r>
              <a:rPr lang="en-US" dirty="0" err="1"/>
              <a:t>uyumu</a:t>
            </a:r>
            <a:r>
              <a:rPr lang="en-US" dirty="0"/>
              <a:t> </a:t>
            </a:r>
            <a:r>
              <a:rPr lang="en-US" dirty="0" err="1"/>
              <a:t>önledi</a:t>
            </a:r>
            <a:r>
              <a:rPr lang="en-US" dirty="0"/>
              <a:t> </a:t>
            </a:r>
            <a:r>
              <a:rPr lang="en-US" dirty="0" err="1"/>
              <a:t>ve</a:t>
            </a:r>
            <a:r>
              <a:rPr lang="en-US" dirty="0"/>
              <a:t> </a:t>
            </a:r>
            <a:r>
              <a:rPr lang="en-US" dirty="0" err="1"/>
              <a:t>verimliliği</a:t>
            </a:r>
            <a:r>
              <a:rPr lang="en-US" dirty="0"/>
              <a:t> </a:t>
            </a:r>
            <a:r>
              <a:rPr lang="en-US" dirty="0" err="1"/>
              <a:t>artırdı</a:t>
            </a:r>
            <a:r>
              <a:rPr lang="en-US" dirty="0"/>
              <a:t>. L2 </a:t>
            </a:r>
            <a:r>
              <a:rPr lang="en-US" dirty="0" err="1"/>
              <a:t>ve</a:t>
            </a:r>
            <a:r>
              <a:rPr lang="en-US" dirty="0"/>
              <a:t> L1_L2 </a:t>
            </a:r>
            <a:r>
              <a:rPr lang="en-US" dirty="0" err="1"/>
              <a:t>regülarizasyon</a:t>
            </a:r>
            <a:r>
              <a:rPr lang="en-US" dirty="0"/>
              <a:t> </a:t>
            </a:r>
            <a:r>
              <a:rPr lang="en-US" dirty="0" err="1"/>
              <a:t>teknikleri</a:t>
            </a:r>
            <a:r>
              <a:rPr lang="en-US" dirty="0"/>
              <a:t> de </a:t>
            </a:r>
            <a:r>
              <a:rPr lang="en-US" dirty="0" err="1"/>
              <a:t>aşırı</a:t>
            </a:r>
            <a:r>
              <a:rPr lang="en-US" dirty="0"/>
              <a:t> </a:t>
            </a:r>
            <a:r>
              <a:rPr lang="en-US" dirty="0" err="1"/>
              <a:t>uyumu</a:t>
            </a:r>
            <a:r>
              <a:rPr lang="en-US" dirty="0"/>
              <a:t> </a:t>
            </a:r>
            <a:r>
              <a:rPr lang="en-US" dirty="0" err="1"/>
              <a:t>azaltmada</a:t>
            </a:r>
            <a:r>
              <a:rPr lang="en-US" dirty="0"/>
              <a:t> </a:t>
            </a:r>
            <a:r>
              <a:rPr lang="en-US" dirty="0" err="1"/>
              <a:t>etkili</a:t>
            </a:r>
            <a:r>
              <a:rPr lang="en-US" dirty="0"/>
              <a:t> </a:t>
            </a:r>
            <a:r>
              <a:rPr lang="en-US" dirty="0" err="1"/>
              <a:t>oldu</a:t>
            </a:r>
            <a:r>
              <a:rPr lang="en-US" dirty="0"/>
              <a:t>. </a:t>
            </a:r>
            <a:r>
              <a:rPr lang="en-US" dirty="0" err="1"/>
              <a:t>Özellikle</a:t>
            </a:r>
            <a:r>
              <a:rPr lang="en-US" dirty="0"/>
              <a:t> L1_L2 </a:t>
            </a:r>
            <a:r>
              <a:rPr lang="en-US" dirty="0" err="1"/>
              <a:t>regülarizasyonu</a:t>
            </a:r>
            <a:r>
              <a:rPr lang="en-US" dirty="0"/>
              <a:t>, </a:t>
            </a:r>
            <a:r>
              <a:rPr lang="en-US" dirty="0" err="1"/>
              <a:t>modelin</a:t>
            </a:r>
            <a:r>
              <a:rPr lang="en-US" dirty="0"/>
              <a:t> </a:t>
            </a:r>
            <a:r>
              <a:rPr lang="en-US" dirty="0" err="1"/>
              <a:t>daha</a:t>
            </a:r>
            <a:r>
              <a:rPr lang="en-US" dirty="0"/>
              <a:t> </a:t>
            </a:r>
            <a:r>
              <a:rPr lang="en-US" dirty="0" err="1"/>
              <a:t>basit</a:t>
            </a:r>
            <a:r>
              <a:rPr lang="en-US" dirty="0"/>
              <a:t> </a:t>
            </a:r>
            <a:r>
              <a:rPr lang="en-US" dirty="0" err="1"/>
              <a:t>ve</a:t>
            </a:r>
            <a:r>
              <a:rPr lang="en-US" dirty="0"/>
              <a:t> </a:t>
            </a:r>
            <a:r>
              <a:rPr lang="en-US" dirty="0" err="1"/>
              <a:t>genelleştirilebilir</a:t>
            </a:r>
            <a:r>
              <a:rPr lang="en-US" dirty="0"/>
              <a:t> hale </a:t>
            </a:r>
            <a:r>
              <a:rPr lang="en-US" dirty="0" err="1"/>
              <a:t>gelmesini</a:t>
            </a:r>
            <a:r>
              <a:rPr lang="en-US" dirty="0"/>
              <a:t> </a:t>
            </a:r>
            <a:r>
              <a:rPr lang="en-US" dirty="0" err="1"/>
              <a:t>sağladı</a:t>
            </a:r>
            <a:r>
              <a:rPr lang="en-US" dirty="0"/>
              <a:t>. </a:t>
            </a:r>
            <a:r>
              <a:rPr lang="en-US" dirty="0" err="1"/>
              <a:t>Ayrıca</a:t>
            </a:r>
            <a:r>
              <a:rPr lang="en-US" dirty="0"/>
              <a:t>, batch normalization </a:t>
            </a:r>
            <a:r>
              <a:rPr lang="en-US" dirty="0" err="1"/>
              <a:t>tekniği</a:t>
            </a:r>
            <a:r>
              <a:rPr lang="en-US" dirty="0"/>
              <a:t>, her mini-</a:t>
            </a:r>
            <a:r>
              <a:rPr lang="en-US" dirty="0" err="1"/>
              <a:t>batch'in</a:t>
            </a:r>
            <a:r>
              <a:rPr lang="en-US" dirty="0"/>
              <a:t> </a:t>
            </a:r>
            <a:r>
              <a:rPr lang="en-US" dirty="0" err="1"/>
              <a:t>aktivasyonlarını</a:t>
            </a:r>
            <a:r>
              <a:rPr lang="en-US" dirty="0"/>
              <a:t> </a:t>
            </a:r>
            <a:r>
              <a:rPr lang="en-US" dirty="0" err="1"/>
              <a:t>normalleştirerek</a:t>
            </a:r>
            <a:r>
              <a:rPr lang="en-US" dirty="0"/>
              <a:t> </a:t>
            </a:r>
            <a:r>
              <a:rPr lang="en-US" dirty="0" err="1"/>
              <a:t>modelin</a:t>
            </a:r>
            <a:r>
              <a:rPr lang="en-US" dirty="0"/>
              <a:t> </a:t>
            </a:r>
            <a:r>
              <a:rPr lang="en-US" dirty="0" err="1"/>
              <a:t>eğitim</a:t>
            </a:r>
            <a:r>
              <a:rPr lang="en-US" dirty="0"/>
              <a:t> </a:t>
            </a:r>
            <a:r>
              <a:rPr lang="en-US" dirty="0" err="1"/>
              <a:t>sürecini</a:t>
            </a:r>
            <a:r>
              <a:rPr lang="en-US" dirty="0"/>
              <a:t> </a:t>
            </a:r>
            <a:r>
              <a:rPr lang="en-US" dirty="0" err="1"/>
              <a:t>hızlandırdı</a:t>
            </a:r>
            <a:r>
              <a:rPr lang="en-US" dirty="0"/>
              <a:t> </a:t>
            </a:r>
            <a:r>
              <a:rPr lang="en-US" dirty="0" err="1"/>
              <a:t>ve</a:t>
            </a:r>
            <a:r>
              <a:rPr lang="en-US" dirty="0"/>
              <a:t> </a:t>
            </a:r>
            <a:r>
              <a:rPr lang="en-US" dirty="0" err="1"/>
              <a:t>performansını</a:t>
            </a:r>
            <a:r>
              <a:rPr lang="en-US" dirty="0"/>
              <a:t> </a:t>
            </a:r>
            <a:r>
              <a:rPr lang="en-US" dirty="0" err="1"/>
              <a:t>artırdı</a:t>
            </a:r>
            <a:r>
              <a:rPr lang="en-US" dirty="0"/>
              <a:t>.</a:t>
            </a:r>
          </a:p>
          <a:p>
            <a:pPr marL="0" lvl="0" indent="0" algn="l" rtl="0">
              <a:spcBef>
                <a:spcPts val="0"/>
              </a:spcBef>
              <a:spcAft>
                <a:spcPts val="0"/>
              </a:spcAft>
              <a:buNone/>
            </a:pPr>
            <a:endParaRPr lang="tr-TR"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Bu </a:t>
            </a:r>
            <a:r>
              <a:rPr lang="en-US" dirty="0" err="1"/>
              <a:t>optimizasyon</a:t>
            </a:r>
            <a:r>
              <a:rPr lang="en-US" dirty="0"/>
              <a:t> </a:t>
            </a:r>
            <a:r>
              <a:rPr lang="en-US" dirty="0" err="1"/>
              <a:t>ve</a:t>
            </a:r>
            <a:r>
              <a:rPr lang="en-US" dirty="0"/>
              <a:t> </a:t>
            </a:r>
            <a:r>
              <a:rPr lang="en-US" dirty="0" err="1"/>
              <a:t>regülarizasyon</a:t>
            </a:r>
            <a:r>
              <a:rPr lang="en-US" dirty="0"/>
              <a:t> </a:t>
            </a:r>
            <a:r>
              <a:rPr lang="en-US" dirty="0" err="1"/>
              <a:t>tekniklerinin</a:t>
            </a:r>
            <a:r>
              <a:rPr lang="en-US" dirty="0"/>
              <a:t> </a:t>
            </a:r>
            <a:r>
              <a:rPr lang="en-US" dirty="0" err="1"/>
              <a:t>uygulanması</a:t>
            </a:r>
            <a:r>
              <a:rPr lang="en-US" dirty="0"/>
              <a:t>, </a:t>
            </a:r>
            <a:r>
              <a:rPr lang="en-US" dirty="0" err="1"/>
              <a:t>modellerimizin</a:t>
            </a:r>
            <a:r>
              <a:rPr lang="en-US" dirty="0"/>
              <a:t> </a:t>
            </a:r>
            <a:r>
              <a:rPr lang="en-US" dirty="0" err="1"/>
              <a:t>performansını</a:t>
            </a:r>
            <a:r>
              <a:rPr lang="en-US" dirty="0"/>
              <a:t> </a:t>
            </a:r>
            <a:r>
              <a:rPr lang="en-US" dirty="0" err="1"/>
              <a:t>önemli</a:t>
            </a:r>
            <a:r>
              <a:rPr lang="en-US" dirty="0"/>
              <a:t> </a:t>
            </a:r>
            <a:r>
              <a:rPr lang="en-US" dirty="0" err="1"/>
              <a:t>ölçüde</a:t>
            </a:r>
            <a:r>
              <a:rPr lang="en-US" dirty="0"/>
              <a:t> </a:t>
            </a:r>
            <a:r>
              <a:rPr lang="en-US" dirty="0" err="1"/>
              <a:t>artırdı</a:t>
            </a:r>
            <a:r>
              <a:rPr lang="en-US" dirty="0"/>
              <a:t> </a:t>
            </a:r>
            <a:r>
              <a:rPr lang="en-US" dirty="0" err="1"/>
              <a:t>ve</a:t>
            </a:r>
            <a:r>
              <a:rPr lang="en-US" dirty="0"/>
              <a:t> </a:t>
            </a:r>
            <a:r>
              <a:rPr lang="en-US" dirty="0" err="1"/>
              <a:t>genelleme</a:t>
            </a:r>
            <a:r>
              <a:rPr lang="en-US" dirty="0"/>
              <a:t> </a:t>
            </a:r>
            <a:r>
              <a:rPr lang="en-US" dirty="0" err="1"/>
              <a:t>yeteneğini</a:t>
            </a:r>
            <a:r>
              <a:rPr lang="en-US" dirty="0"/>
              <a:t> </a:t>
            </a:r>
            <a:r>
              <a:rPr lang="en-US" dirty="0" err="1"/>
              <a:t>güçlendirdi</a:t>
            </a:r>
            <a:r>
              <a:rPr lang="en-US" dirty="0"/>
              <a:t>. </a:t>
            </a:r>
            <a:r>
              <a:rPr lang="en-US" dirty="0" err="1"/>
              <a:t>Deneylerimiz</a:t>
            </a:r>
            <a:r>
              <a:rPr lang="en-US" dirty="0"/>
              <a:t>, </a:t>
            </a:r>
            <a:r>
              <a:rPr lang="en-US" dirty="0" err="1"/>
              <a:t>bu</a:t>
            </a:r>
            <a:r>
              <a:rPr lang="en-US" dirty="0"/>
              <a:t> </a:t>
            </a:r>
            <a:r>
              <a:rPr lang="en-US" dirty="0" err="1"/>
              <a:t>tekniklerin</a:t>
            </a:r>
            <a:r>
              <a:rPr lang="en-US" dirty="0"/>
              <a:t> </a:t>
            </a:r>
            <a:r>
              <a:rPr lang="en-US" dirty="0" err="1"/>
              <a:t>etkili</a:t>
            </a:r>
            <a:r>
              <a:rPr lang="en-US" dirty="0"/>
              <a:t> </a:t>
            </a:r>
            <a:r>
              <a:rPr lang="en-US" dirty="0" err="1"/>
              <a:t>bir</a:t>
            </a:r>
            <a:r>
              <a:rPr lang="en-US" dirty="0"/>
              <a:t> </a:t>
            </a:r>
            <a:r>
              <a:rPr lang="en-US" dirty="0" err="1"/>
              <a:t>şekilde</a:t>
            </a:r>
            <a:r>
              <a:rPr lang="en-US" dirty="0"/>
              <a:t> </a:t>
            </a:r>
            <a:r>
              <a:rPr lang="en-US" dirty="0" err="1"/>
              <a:t>kullanıldığında</a:t>
            </a:r>
            <a:r>
              <a:rPr lang="en-US" dirty="0"/>
              <a:t> </a:t>
            </a:r>
            <a:r>
              <a:rPr lang="en-US" dirty="0" err="1"/>
              <a:t>modellerin</a:t>
            </a:r>
            <a:r>
              <a:rPr lang="en-US" dirty="0"/>
              <a:t> </a:t>
            </a:r>
            <a:r>
              <a:rPr lang="en-US" dirty="0" err="1"/>
              <a:t>genel</a:t>
            </a:r>
            <a:r>
              <a:rPr lang="en-US" dirty="0"/>
              <a:t> </a:t>
            </a:r>
            <a:r>
              <a:rPr lang="en-US" dirty="0" err="1"/>
              <a:t>doğruluğunu</a:t>
            </a:r>
            <a:r>
              <a:rPr lang="en-US" dirty="0"/>
              <a:t> </a:t>
            </a:r>
            <a:r>
              <a:rPr lang="en-US" dirty="0" err="1"/>
              <a:t>ve</a:t>
            </a:r>
            <a:r>
              <a:rPr lang="en-US" dirty="0"/>
              <a:t> </a:t>
            </a:r>
            <a:r>
              <a:rPr lang="en-US" dirty="0" err="1"/>
              <a:t>adaptasyon</a:t>
            </a:r>
            <a:r>
              <a:rPr lang="en-US" dirty="0"/>
              <a:t> </a:t>
            </a:r>
            <a:r>
              <a:rPr lang="en-US" dirty="0" err="1"/>
              <a:t>kabiliyetini</a:t>
            </a:r>
            <a:r>
              <a:rPr lang="en-US" dirty="0"/>
              <a:t> </a:t>
            </a:r>
            <a:r>
              <a:rPr lang="en-US" dirty="0" err="1"/>
              <a:t>önemli</a:t>
            </a:r>
            <a:r>
              <a:rPr lang="en-US" dirty="0"/>
              <a:t> </a:t>
            </a:r>
            <a:r>
              <a:rPr lang="en-US" dirty="0" err="1"/>
              <a:t>ölçüde</a:t>
            </a:r>
            <a:r>
              <a:rPr lang="en-US" dirty="0"/>
              <a:t> </a:t>
            </a:r>
            <a:r>
              <a:rPr lang="en-US" dirty="0" err="1"/>
              <a:t>iyileştirdiğini</a:t>
            </a:r>
            <a:r>
              <a:rPr lang="en-US" dirty="0"/>
              <a:t> </a:t>
            </a:r>
            <a:r>
              <a:rPr lang="en-US" dirty="0" err="1"/>
              <a:t>gösterdi</a:t>
            </a:r>
            <a:r>
              <a:rPr lang="en-US" dirty="0"/>
              <a:t>. Bu </a:t>
            </a:r>
            <a:r>
              <a:rPr lang="en-US" dirty="0" err="1"/>
              <a:t>çalışmalar</a:t>
            </a:r>
            <a:r>
              <a:rPr lang="en-US" dirty="0"/>
              <a:t>, </a:t>
            </a:r>
            <a:r>
              <a:rPr lang="en-US" dirty="0" err="1"/>
              <a:t>projemizin</a:t>
            </a:r>
            <a:r>
              <a:rPr lang="en-US" dirty="0"/>
              <a:t> </a:t>
            </a:r>
            <a:r>
              <a:rPr lang="en-US" dirty="0" err="1"/>
              <a:t>başarısını</a:t>
            </a:r>
            <a:r>
              <a:rPr lang="en-US" dirty="0"/>
              <a:t> </a:t>
            </a:r>
            <a:r>
              <a:rPr lang="en-US" dirty="0" err="1"/>
              <a:t>pekiştiren</a:t>
            </a:r>
            <a:r>
              <a:rPr lang="en-US" dirty="0"/>
              <a:t> </a:t>
            </a:r>
            <a:r>
              <a:rPr lang="en-US" dirty="0" err="1"/>
              <a:t>önemli</a:t>
            </a:r>
            <a:r>
              <a:rPr lang="en-US" dirty="0"/>
              <a:t> </a:t>
            </a:r>
            <a:r>
              <a:rPr lang="en-US" dirty="0" err="1"/>
              <a:t>unsurlar</a:t>
            </a:r>
            <a:r>
              <a:rPr lang="en-US" dirty="0"/>
              <a:t> </a:t>
            </a:r>
            <a:r>
              <a:rPr lang="en-US" dirty="0" err="1"/>
              <a:t>olarak</a:t>
            </a:r>
            <a:r>
              <a:rPr lang="en-US" dirty="0"/>
              <a:t> </a:t>
            </a:r>
            <a:r>
              <a:rPr lang="en-US" dirty="0" err="1"/>
              <a:t>öne</a:t>
            </a:r>
            <a:r>
              <a:rPr lang="en-US" dirty="0"/>
              <a:t> </a:t>
            </a:r>
            <a:r>
              <a:rPr lang="en-US" dirty="0" err="1"/>
              <a:t>çıktı</a:t>
            </a:r>
            <a:r>
              <a:rPr lang="en-US" dirty="0"/>
              <a:t>.</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5183188" y="987425"/>
            <a:ext cx="6172200" cy="4873625"/>
          </a:xfrm>
          <a:prstGeom prst="rect">
            <a:avLst/>
          </a:prstGeom>
          <a:noFill/>
          <a:ln>
            <a:noFill/>
          </a:ln>
        </p:spPr>
      </p:sp>
      <p:sp>
        <p:nvSpPr>
          <p:cNvPr id="64" name="Google Shape;64;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6.gif"/></Relationships>
</file>

<file path=ppt/slides/_rels/slide20.xml.rels><?xml version="1.0" encoding="UTF-8" standalone="yes"?>
<Relationships xmlns="http://schemas.openxmlformats.org/package/2006/relationships"><Relationship Id="rId3" Type="http://schemas.openxmlformats.org/officeDocument/2006/relationships/image" Target="../media/image48.jf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hyperlink" Target="https://www.kaggle.com/datasets/vishalsubbiah/pokemon-images-and-type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3"/>
        <p:cNvGrpSpPr/>
        <p:nvPr/>
      </p:nvGrpSpPr>
      <p:grpSpPr>
        <a:xfrm>
          <a:off x="0" y="0"/>
          <a:ext cx="0" cy="0"/>
          <a:chOff x="0" y="0"/>
          <a:chExt cx="0" cy="0"/>
        </a:xfrm>
      </p:grpSpPr>
      <p:sp>
        <p:nvSpPr>
          <p:cNvPr id="84" name="Google Shape;84;p13"/>
          <p:cNvSpPr txBox="1"/>
          <p:nvPr/>
        </p:nvSpPr>
        <p:spPr>
          <a:xfrm>
            <a:off x="139025" y="2199450"/>
            <a:ext cx="6689400" cy="41106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None/>
            </a:pPr>
            <a:r>
              <a:rPr lang="en-IN" sz="2300" dirty="0">
                <a:solidFill>
                  <a:schemeClr val="lt1"/>
                </a:solidFill>
              </a:rPr>
              <a:t> </a:t>
            </a:r>
            <a:r>
              <a:rPr lang="en-IN" sz="2300" dirty="0" err="1">
                <a:solidFill>
                  <a:schemeClr val="lt1"/>
                </a:solidFill>
              </a:rPr>
              <a:t>Derin</a:t>
            </a:r>
            <a:r>
              <a:rPr lang="en-IN" sz="2300" dirty="0">
                <a:solidFill>
                  <a:schemeClr val="lt1"/>
                </a:solidFill>
              </a:rPr>
              <a:t> </a:t>
            </a:r>
            <a:r>
              <a:rPr lang="en-IN" sz="2300" dirty="0" err="1">
                <a:solidFill>
                  <a:schemeClr val="lt1"/>
                </a:solidFill>
              </a:rPr>
              <a:t>Öğrenmenin</a:t>
            </a:r>
            <a:r>
              <a:rPr lang="en-IN" sz="2300" dirty="0">
                <a:solidFill>
                  <a:schemeClr val="lt1"/>
                </a:solidFill>
              </a:rPr>
              <a:t> </a:t>
            </a:r>
            <a:r>
              <a:rPr lang="en-IN" sz="2300" dirty="0" err="1">
                <a:solidFill>
                  <a:schemeClr val="lt1"/>
                </a:solidFill>
              </a:rPr>
              <a:t>Uygulamaları</a:t>
            </a:r>
            <a:r>
              <a:rPr lang="en-IN" sz="2300" dirty="0">
                <a:solidFill>
                  <a:schemeClr val="lt1"/>
                </a:solidFill>
              </a:rPr>
              <a:t> </a:t>
            </a:r>
            <a:r>
              <a:rPr lang="en-IN" sz="2300" dirty="0" err="1">
                <a:solidFill>
                  <a:schemeClr val="lt1"/>
                </a:solidFill>
              </a:rPr>
              <a:t>ile</a:t>
            </a:r>
            <a:br>
              <a:rPr lang="en-IN" sz="2300" dirty="0">
                <a:solidFill>
                  <a:schemeClr val="lt1"/>
                </a:solidFill>
              </a:rPr>
            </a:br>
            <a:r>
              <a:rPr lang="en-IN" sz="2300" dirty="0">
                <a:solidFill>
                  <a:schemeClr val="lt1"/>
                </a:solidFill>
              </a:rPr>
              <a:t>Pokémon </a:t>
            </a:r>
            <a:r>
              <a:rPr lang="en-IN" sz="2300" dirty="0" err="1">
                <a:solidFill>
                  <a:schemeClr val="lt1"/>
                </a:solidFill>
              </a:rPr>
              <a:t>Sınıflandırma</a:t>
            </a:r>
            <a:endParaRPr sz="2300" dirty="0">
              <a:solidFill>
                <a:schemeClr val="lt1"/>
              </a:solidFill>
            </a:endParaRPr>
          </a:p>
          <a:p>
            <a:pPr marL="0" lvl="0" indent="0" algn="ctr" rtl="0">
              <a:lnSpc>
                <a:spcPct val="115000"/>
              </a:lnSpc>
              <a:spcBef>
                <a:spcPts val="0"/>
              </a:spcBef>
              <a:spcAft>
                <a:spcPts val="0"/>
              </a:spcAft>
              <a:buNone/>
            </a:pPr>
            <a:endParaRPr sz="2300" dirty="0">
              <a:solidFill>
                <a:schemeClr val="lt1"/>
              </a:solidFill>
            </a:endParaRPr>
          </a:p>
          <a:p>
            <a:pPr marL="0" lvl="0" indent="0" algn="ctr" rtl="0">
              <a:lnSpc>
                <a:spcPct val="115000"/>
              </a:lnSpc>
              <a:spcBef>
                <a:spcPts val="0"/>
              </a:spcBef>
              <a:spcAft>
                <a:spcPts val="0"/>
              </a:spcAft>
              <a:buSzPts val="1100"/>
              <a:buNone/>
            </a:pPr>
            <a:r>
              <a:rPr lang="en-IN" sz="2300" dirty="0" err="1">
                <a:solidFill>
                  <a:schemeClr val="lt1"/>
                </a:solidFill>
              </a:rPr>
              <a:t>Hacettepe</a:t>
            </a:r>
            <a:r>
              <a:rPr lang="en-IN" sz="2300" dirty="0">
                <a:solidFill>
                  <a:schemeClr val="lt1"/>
                </a:solidFill>
              </a:rPr>
              <a:t> </a:t>
            </a:r>
            <a:r>
              <a:rPr lang="en-IN" sz="2300" dirty="0" err="1">
                <a:solidFill>
                  <a:schemeClr val="lt1"/>
                </a:solidFill>
              </a:rPr>
              <a:t>Üniversitesi</a:t>
            </a:r>
            <a:r>
              <a:rPr lang="en-IN" sz="2300" dirty="0">
                <a:solidFill>
                  <a:schemeClr val="lt1"/>
                </a:solidFill>
              </a:rPr>
              <a:t>, </a:t>
            </a:r>
            <a:r>
              <a:rPr lang="en-IN" sz="2300" dirty="0" err="1">
                <a:solidFill>
                  <a:schemeClr val="lt1"/>
                </a:solidFill>
              </a:rPr>
              <a:t>Bilişim</a:t>
            </a:r>
            <a:r>
              <a:rPr lang="en-IN" sz="2300" dirty="0">
                <a:solidFill>
                  <a:schemeClr val="lt1"/>
                </a:solidFill>
              </a:rPr>
              <a:t> </a:t>
            </a:r>
            <a:r>
              <a:rPr lang="en-IN" sz="2300" dirty="0" err="1">
                <a:solidFill>
                  <a:schemeClr val="lt1"/>
                </a:solidFill>
              </a:rPr>
              <a:t>Enstitüsü</a:t>
            </a:r>
            <a:r>
              <a:rPr lang="en-IN" sz="2300" dirty="0">
                <a:solidFill>
                  <a:schemeClr val="lt1"/>
                </a:solidFill>
              </a:rPr>
              <a:t>, Türkiye</a:t>
            </a:r>
            <a:endParaRPr sz="2300" dirty="0">
              <a:solidFill>
                <a:schemeClr val="lt1"/>
              </a:solidFill>
            </a:endParaRPr>
          </a:p>
          <a:p>
            <a:pPr marL="0" lvl="0" indent="0" algn="ctr" rtl="0">
              <a:lnSpc>
                <a:spcPct val="115000"/>
              </a:lnSpc>
              <a:spcBef>
                <a:spcPts val="0"/>
              </a:spcBef>
              <a:spcAft>
                <a:spcPts val="0"/>
              </a:spcAft>
              <a:buSzPts val="1100"/>
              <a:buNone/>
            </a:pPr>
            <a:r>
              <a:rPr lang="en-IN" sz="2300" dirty="0">
                <a:solidFill>
                  <a:schemeClr val="lt1"/>
                </a:solidFill>
              </a:rPr>
              <a:t>VBM 689 - </a:t>
            </a:r>
            <a:r>
              <a:rPr lang="en-IN" sz="2300" dirty="0" err="1">
                <a:solidFill>
                  <a:schemeClr val="lt1"/>
                </a:solidFill>
              </a:rPr>
              <a:t>Derin</a:t>
            </a:r>
            <a:r>
              <a:rPr lang="en-IN" sz="2300" dirty="0">
                <a:solidFill>
                  <a:schemeClr val="lt1"/>
                </a:solidFill>
              </a:rPr>
              <a:t> </a:t>
            </a:r>
            <a:r>
              <a:rPr lang="en-IN" sz="2300" dirty="0" err="1">
                <a:solidFill>
                  <a:schemeClr val="lt1"/>
                </a:solidFill>
              </a:rPr>
              <a:t>Öğrenmenin</a:t>
            </a:r>
            <a:r>
              <a:rPr lang="en-IN" sz="2300" dirty="0">
                <a:solidFill>
                  <a:schemeClr val="lt1"/>
                </a:solidFill>
              </a:rPr>
              <a:t> </a:t>
            </a:r>
            <a:r>
              <a:rPr lang="en-IN" sz="2300" dirty="0" err="1">
                <a:solidFill>
                  <a:schemeClr val="lt1"/>
                </a:solidFill>
              </a:rPr>
              <a:t>Uygulamaları</a:t>
            </a:r>
            <a:endParaRPr sz="2300" dirty="0">
              <a:solidFill>
                <a:schemeClr val="lt1"/>
              </a:solidFill>
            </a:endParaRPr>
          </a:p>
          <a:p>
            <a:pPr marL="0" lvl="0" indent="0" algn="ctr" rtl="0">
              <a:lnSpc>
                <a:spcPct val="115000"/>
              </a:lnSpc>
              <a:spcBef>
                <a:spcPts val="0"/>
              </a:spcBef>
              <a:spcAft>
                <a:spcPts val="0"/>
              </a:spcAft>
              <a:buSzPts val="1100"/>
              <a:buNone/>
            </a:pPr>
            <a:endParaRPr sz="2300" dirty="0">
              <a:solidFill>
                <a:schemeClr val="lt1"/>
              </a:solidFill>
            </a:endParaRPr>
          </a:p>
          <a:p>
            <a:pPr marL="0" lvl="0" indent="0" algn="ctr" rtl="0">
              <a:lnSpc>
                <a:spcPct val="115000"/>
              </a:lnSpc>
              <a:spcBef>
                <a:spcPts val="0"/>
              </a:spcBef>
              <a:spcAft>
                <a:spcPts val="0"/>
              </a:spcAft>
              <a:buSzPts val="1100"/>
              <a:buNone/>
            </a:pPr>
            <a:r>
              <a:rPr lang="en-IN" sz="2300" dirty="0">
                <a:solidFill>
                  <a:schemeClr val="lt1"/>
                </a:solidFill>
              </a:rPr>
              <a:t>Mert </a:t>
            </a:r>
            <a:r>
              <a:rPr lang="en-IN" sz="2300" dirty="0" err="1">
                <a:solidFill>
                  <a:schemeClr val="lt1"/>
                </a:solidFill>
              </a:rPr>
              <a:t>Çalışkan</a:t>
            </a:r>
            <a:endParaRPr sz="2300" dirty="0">
              <a:solidFill>
                <a:schemeClr val="lt1"/>
              </a:solidFill>
            </a:endParaRPr>
          </a:p>
          <a:p>
            <a:pPr marL="0" lvl="0" indent="0" algn="ctr" rtl="0">
              <a:lnSpc>
                <a:spcPct val="115000"/>
              </a:lnSpc>
              <a:spcBef>
                <a:spcPts val="0"/>
              </a:spcBef>
              <a:spcAft>
                <a:spcPts val="0"/>
              </a:spcAft>
              <a:buSzPts val="1100"/>
              <a:buNone/>
            </a:pPr>
            <a:r>
              <a:rPr lang="en-IN" sz="2300" dirty="0" err="1">
                <a:solidFill>
                  <a:schemeClr val="lt1"/>
                </a:solidFill>
              </a:rPr>
              <a:t>Zübeyir</a:t>
            </a:r>
            <a:r>
              <a:rPr lang="en-IN" sz="2300" dirty="0">
                <a:solidFill>
                  <a:schemeClr val="lt1"/>
                </a:solidFill>
              </a:rPr>
              <a:t> Faruk </a:t>
            </a:r>
            <a:r>
              <a:rPr lang="en-IN" sz="2300" dirty="0" err="1">
                <a:solidFill>
                  <a:schemeClr val="lt1"/>
                </a:solidFill>
              </a:rPr>
              <a:t>Tekbaş</a:t>
            </a:r>
            <a:endParaRPr sz="2300" dirty="0">
              <a:solidFill>
                <a:schemeClr val="lt1"/>
              </a:solidFill>
            </a:endParaRPr>
          </a:p>
          <a:p>
            <a:pPr marL="0" lvl="0" indent="0" algn="ctr" rtl="0">
              <a:lnSpc>
                <a:spcPct val="115000"/>
              </a:lnSpc>
              <a:spcBef>
                <a:spcPts val="0"/>
              </a:spcBef>
              <a:spcAft>
                <a:spcPts val="0"/>
              </a:spcAft>
              <a:buSzPts val="1100"/>
              <a:buNone/>
            </a:pPr>
            <a:endParaRPr sz="2300" dirty="0">
              <a:solidFill>
                <a:schemeClr val="lt1"/>
              </a:solidFill>
            </a:endParaRPr>
          </a:p>
          <a:p>
            <a:pPr marL="0" lvl="0" indent="0" algn="ctr" rtl="0">
              <a:lnSpc>
                <a:spcPct val="115000"/>
              </a:lnSpc>
              <a:spcBef>
                <a:spcPts val="0"/>
              </a:spcBef>
              <a:spcAft>
                <a:spcPts val="0"/>
              </a:spcAft>
              <a:buClr>
                <a:schemeClr val="dk1"/>
              </a:buClr>
              <a:buSzPts val="1100"/>
              <a:buFont typeface="Arial"/>
              <a:buNone/>
            </a:pPr>
            <a:r>
              <a:rPr lang="en-IN" sz="2300" dirty="0">
                <a:solidFill>
                  <a:schemeClr val="lt1"/>
                </a:solidFill>
              </a:rPr>
              <a:t>2 </a:t>
            </a:r>
            <a:r>
              <a:rPr lang="en-IN" sz="2300" dirty="0" err="1">
                <a:solidFill>
                  <a:schemeClr val="lt1"/>
                </a:solidFill>
              </a:rPr>
              <a:t>Haziran</a:t>
            </a:r>
            <a:r>
              <a:rPr lang="en-IN" sz="2300" dirty="0">
                <a:solidFill>
                  <a:schemeClr val="lt1"/>
                </a:solidFill>
              </a:rPr>
              <a:t> 2024</a:t>
            </a:r>
            <a:endParaRPr sz="2300" dirty="0">
              <a:solidFill>
                <a:schemeClr val="lt1"/>
              </a:solidFill>
            </a:endParaRPr>
          </a:p>
        </p:txBody>
      </p:sp>
      <p:pic>
        <p:nvPicPr>
          <p:cNvPr id="85" name="Google Shape;85;p13"/>
          <p:cNvPicPr preferRelativeResize="0"/>
          <p:nvPr/>
        </p:nvPicPr>
        <p:blipFill>
          <a:blip r:embed="rId3">
            <a:alphaModFix/>
          </a:blip>
          <a:stretch>
            <a:fillRect/>
          </a:stretch>
        </p:blipFill>
        <p:spPr>
          <a:xfrm>
            <a:off x="794100" y="294297"/>
            <a:ext cx="5379251" cy="1980451"/>
          </a:xfrm>
          <a:prstGeom prst="rect">
            <a:avLst/>
          </a:prstGeom>
          <a:noFill/>
          <a:ln>
            <a:noFill/>
          </a:ln>
        </p:spPr>
      </p:pic>
      <p:grpSp>
        <p:nvGrpSpPr>
          <p:cNvPr id="86" name="Google Shape;86;p13"/>
          <p:cNvGrpSpPr/>
          <p:nvPr/>
        </p:nvGrpSpPr>
        <p:grpSpPr>
          <a:xfrm>
            <a:off x="6828425" y="0"/>
            <a:ext cx="5363576" cy="6858001"/>
            <a:chOff x="6828425" y="0"/>
            <a:chExt cx="5363576" cy="6858001"/>
          </a:xfrm>
        </p:grpSpPr>
        <p:pic>
          <p:nvPicPr>
            <p:cNvPr id="87" name="Google Shape;87;p13"/>
            <p:cNvPicPr preferRelativeResize="0"/>
            <p:nvPr/>
          </p:nvPicPr>
          <p:blipFill rotWithShape="1">
            <a:blip r:embed="rId4">
              <a:alphaModFix amt="85000"/>
            </a:blip>
            <a:srcRect l="54955" r="-27228"/>
            <a:stretch/>
          </p:blipFill>
          <p:spPr>
            <a:xfrm>
              <a:off x="6828425" y="0"/>
              <a:ext cx="2821206" cy="6858001"/>
            </a:xfrm>
            <a:prstGeom prst="rect">
              <a:avLst/>
            </a:prstGeom>
            <a:ln>
              <a:noFill/>
            </a:ln>
            <a:effectLst>
              <a:softEdge rad="112500"/>
            </a:effectLst>
          </p:spPr>
        </p:pic>
        <p:pic>
          <p:nvPicPr>
            <p:cNvPr id="88" name="Google Shape;88;p13"/>
            <p:cNvPicPr preferRelativeResize="0"/>
            <p:nvPr/>
          </p:nvPicPr>
          <p:blipFill rotWithShape="1">
            <a:blip r:embed="rId5">
              <a:alphaModFix amt="85000"/>
            </a:blip>
            <a:srcRect l="1743"/>
            <a:stretch/>
          </p:blipFill>
          <p:spPr>
            <a:xfrm>
              <a:off x="8356348" y="0"/>
              <a:ext cx="3835653" cy="6858001"/>
            </a:xfrm>
            <a:prstGeom prst="rect">
              <a:avLst/>
            </a:prstGeom>
            <a:ln>
              <a:noFill/>
            </a:ln>
            <a:effectLst>
              <a:softEdge rad="112500"/>
            </a:effectLst>
          </p:spPr>
        </p:pic>
      </p:grpSp>
      <p:pic>
        <p:nvPicPr>
          <p:cNvPr id="89" name="Google Shape;89;p13" descr="Pokemon PNG"/>
          <p:cNvPicPr preferRelativeResize="0"/>
          <p:nvPr/>
        </p:nvPicPr>
        <p:blipFill rotWithShape="1">
          <a:blip r:embed="rId6">
            <a:alphaModFix/>
          </a:blip>
          <a:srcRect/>
          <a:stretch/>
        </p:blipFill>
        <p:spPr>
          <a:xfrm>
            <a:off x="7270174" y="1115149"/>
            <a:ext cx="4627724" cy="462772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IN" dirty="0" err="1">
                <a:latin typeface="+mj-lt"/>
              </a:rPr>
              <a:t>Yöntem</a:t>
            </a:r>
            <a:endParaRPr dirty="0">
              <a:latin typeface="+mj-lt"/>
            </a:endParaRPr>
          </a:p>
          <a:p>
            <a:pPr marL="0" lvl="0" indent="0" algn="l" rtl="0">
              <a:spcBef>
                <a:spcPts val="0"/>
              </a:spcBef>
              <a:spcAft>
                <a:spcPts val="0"/>
              </a:spcAft>
              <a:buNone/>
            </a:pPr>
            <a:r>
              <a:rPr lang="en-IN" dirty="0" err="1">
                <a:latin typeface="+mj-lt"/>
              </a:rPr>
              <a:t>Sınıflandırma</a:t>
            </a:r>
            <a:r>
              <a:rPr lang="en-IN" dirty="0">
                <a:latin typeface="+mj-lt"/>
              </a:rPr>
              <a:t> </a:t>
            </a:r>
            <a:r>
              <a:rPr lang="en-IN" dirty="0" err="1">
                <a:latin typeface="+mj-lt"/>
              </a:rPr>
              <a:t>Yöntemleri</a:t>
            </a:r>
            <a:endParaRPr dirty="0">
              <a:latin typeface="+mj-lt"/>
            </a:endParaRPr>
          </a:p>
        </p:txBody>
      </p:sp>
      <p:graphicFrame>
        <p:nvGraphicFramePr>
          <p:cNvPr id="18" name="Table 17">
            <a:extLst>
              <a:ext uri="{FF2B5EF4-FFF2-40B4-BE49-F238E27FC236}">
                <a16:creationId xmlns:a16="http://schemas.microsoft.com/office/drawing/2014/main" id="{3EF060F2-6F8C-22F8-9D47-39E7B712383A}"/>
              </a:ext>
            </a:extLst>
          </p:cNvPr>
          <p:cNvGraphicFramePr>
            <a:graphicFrameLocks noGrp="1"/>
          </p:cNvGraphicFramePr>
          <p:nvPr>
            <p:extLst>
              <p:ext uri="{D42A27DB-BD31-4B8C-83A1-F6EECF244321}">
                <p14:modId xmlns:p14="http://schemas.microsoft.com/office/powerpoint/2010/main" val="1385603970"/>
              </p:ext>
            </p:extLst>
          </p:nvPr>
        </p:nvGraphicFramePr>
        <p:xfrm>
          <a:off x="1371599" y="1702075"/>
          <a:ext cx="9448801" cy="4965427"/>
        </p:xfrm>
        <a:graphic>
          <a:graphicData uri="http://schemas.openxmlformats.org/drawingml/2006/table">
            <a:tbl>
              <a:tblPr/>
              <a:tblGrid>
                <a:gridCol w="619304">
                  <a:extLst>
                    <a:ext uri="{9D8B030D-6E8A-4147-A177-3AD203B41FA5}">
                      <a16:colId xmlns:a16="http://schemas.microsoft.com/office/drawing/2014/main" val="1870203745"/>
                    </a:ext>
                  </a:extLst>
                </a:gridCol>
                <a:gridCol w="799922">
                  <a:extLst>
                    <a:ext uri="{9D8B030D-6E8A-4147-A177-3AD203B41FA5}">
                      <a16:colId xmlns:a16="http://schemas.microsoft.com/office/drawing/2014/main" val="3232733298"/>
                    </a:ext>
                  </a:extLst>
                </a:gridCol>
                <a:gridCol w="4810125">
                  <a:extLst>
                    <a:ext uri="{9D8B030D-6E8A-4147-A177-3AD203B41FA5}">
                      <a16:colId xmlns:a16="http://schemas.microsoft.com/office/drawing/2014/main" val="1929899357"/>
                    </a:ext>
                  </a:extLst>
                </a:gridCol>
                <a:gridCol w="876300">
                  <a:extLst>
                    <a:ext uri="{9D8B030D-6E8A-4147-A177-3AD203B41FA5}">
                      <a16:colId xmlns:a16="http://schemas.microsoft.com/office/drawing/2014/main" val="4206800494"/>
                    </a:ext>
                  </a:extLst>
                </a:gridCol>
                <a:gridCol w="1562100">
                  <a:extLst>
                    <a:ext uri="{9D8B030D-6E8A-4147-A177-3AD203B41FA5}">
                      <a16:colId xmlns:a16="http://schemas.microsoft.com/office/drawing/2014/main" val="1138657798"/>
                    </a:ext>
                  </a:extLst>
                </a:gridCol>
                <a:gridCol w="781050">
                  <a:extLst>
                    <a:ext uri="{9D8B030D-6E8A-4147-A177-3AD203B41FA5}">
                      <a16:colId xmlns:a16="http://schemas.microsoft.com/office/drawing/2014/main" val="1125166410"/>
                    </a:ext>
                  </a:extLst>
                </a:gridCol>
              </a:tblGrid>
              <a:tr h="298551">
                <a:tc>
                  <a:txBody>
                    <a:bodyPr/>
                    <a:lstStyle/>
                    <a:p>
                      <a:r>
                        <a:rPr lang="en-US" sz="900" b="1" dirty="0">
                          <a:latin typeface="Arial" panose="020B0604020202020204" pitchFamily="34" charset="0"/>
                          <a:cs typeface="Arial" panose="020B0604020202020204" pitchFamily="34" charset="0"/>
                        </a:rPr>
                        <a:t>Model </a:t>
                      </a:r>
                      <a:r>
                        <a:rPr lang="en-US" sz="900" b="1" dirty="0" err="1">
                          <a:latin typeface="Arial" panose="020B0604020202020204" pitchFamily="34" charset="0"/>
                          <a:cs typeface="Arial" panose="020B0604020202020204" pitchFamily="34" charset="0"/>
                        </a:rPr>
                        <a:t>Adı</a:t>
                      </a:r>
                      <a:endParaRPr lang="en-US" sz="900" b="1"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r>
                        <a:rPr lang="en-US" sz="900" b="1" dirty="0" err="1">
                          <a:latin typeface="Arial" panose="020B0604020202020204" pitchFamily="34" charset="0"/>
                          <a:cs typeface="Arial" panose="020B0604020202020204" pitchFamily="34" charset="0"/>
                        </a:rPr>
                        <a:t>Giriş</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Katmanı</a:t>
                      </a:r>
                      <a:endParaRPr lang="en-US" sz="900" b="1"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r>
                        <a:rPr lang="en-US" sz="900" b="1" dirty="0" err="1">
                          <a:latin typeface="Arial" panose="020B0604020202020204" pitchFamily="34" charset="0"/>
                          <a:cs typeface="Arial" panose="020B0604020202020204" pitchFamily="34" charset="0"/>
                        </a:rPr>
                        <a:t>Yoğun</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Katmanlar</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ve</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Özellikleri</a:t>
                      </a:r>
                      <a:endParaRPr lang="en-US" sz="900" b="1"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r>
                        <a:rPr lang="en-US" sz="900" b="1" dirty="0" err="1">
                          <a:latin typeface="Arial" panose="020B0604020202020204" pitchFamily="34" charset="0"/>
                          <a:cs typeface="Arial" panose="020B0604020202020204" pitchFamily="34" charset="0"/>
                        </a:rPr>
                        <a:t>Çıkış</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Katmanı</a:t>
                      </a:r>
                      <a:endParaRPr lang="en-US" sz="900" b="1"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r>
                        <a:rPr lang="en-US" sz="900" b="1" dirty="0" err="1">
                          <a:latin typeface="Arial" panose="020B0604020202020204" pitchFamily="34" charset="0"/>
                          <a:cs typeface="Arial" panose="020B0604020202020204" pitchFamily="34" charset="0"/>
                        </a:rPr>
                        <a:t>Optimizasyon</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ve</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Kayıp</a:t>
                      </a:r>
                      <a:r>
                        <a:rPr lang="en-US" sz="900" b="1" dirty="0">
                          <a:latin typeface="Arial" panose="020B0604020202020204" pitchFamily="34" charset="0"/>
                          <a:cs typeface="Arial" panose="020B0604020202020204" pitchFamily="34" charset="0"/>
                        </a:rPr>
                        <a:t> </a:t>
                      </a:r>
                      <a:r>
                        <a:rPr lang="en-US" sz="900" b="1" dirty="0" err="1">
                          <a:latin typeface="Arial" panose="020B0604020202020204" pitchFamily="34" charset="0"/>
                          <a:cs typeface="Arial" panose="020B0604020202020204" pitchFamily="34" charset="0"/>
                        </a:rPr>
                        <a:t>Fonksiyonu</a:t>
                      </a:r>
                      <a:endParaRPr lang="en-US" sz="900" b="1"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r>
                        <a:rPr lang="en-US" sz="900" b="1" dirty="0">
                          <a:latin typeface="Arial" panose="020B0604020202020204" pitchFamily="34" charset="0"/>
                          <a:cs typeface="Arial" panose="020B0604020202020204" pitchFamily="34" charset="0"/>
                        </a:rPr>
                        <a:t>Veri </a:t>
                      </a:r>
                      <a:r>
                        <a:rPr lang="en-US" sz="900" b="1" dirty="0" err="1">
                          <a:latin typeface="Arial" panose="020B0604020202020204" pitchFamily="34" charset="0"/>
                          <a:cs typeface="Arial" panose="020B0604020202020204" pitchFamily="34" charset="0"/>
                        </a:rPr>
                        <a:t>Arttırma</a:t>
                      </a:r>
                      <a:endParaRPr lang="en-US" sz="900" b="1"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32252732"/>
                  </a:ext>
                </a:extLst>
              </a:tr>
              <a:tr h="298551">
                <a:tc>
                  <a:txBody>
                    <a:bodyPr/>
                    <a:lstStyle/>
                    <a:p>
                      <a:r>
                        <a:rPr lang="en-US" sz="900">
                          <a:latin typeface="Arial" panose="020B0604020202020204" pitchFamily="34" charset="0"/>
                          <a:cs typeface="Arial" panose="020B0604020202020204" pitchFamily="34" charset="0"/>
                        </a:rPr>
                        <a:t>MLP </a:t>
                      </a:r>
                      <a:r>
                        <a:rPr lang="en-US" sz="900" dirty="0">
                          <a:latin typeface="Arial" panose="020B0604020202020204" pitchFamily="34" charset="0"/>
                          <a:cs typeface="Arial" panose="020B0604020202020204" pitchFamily="34" charset="0"/>
                        </a:rPr>
                        <a:t>Basic</a:t>
                      </a: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r>
                        <a:rPr lang="en-US" sz="900" dirty="0">
                          <a:latin typeface="Arial" panose="020B0604020202020204" pitchFamily="34" charset="0"/>
                          <a:cs typeface="Arial" panose="020B0604020202020204" pitchFamily="34" charset="0"/>
                        </a:rPr>
                        <a:t>120x120x3 </a:t>
                      </a:r>
                      <a:r>
                        <a:rPr lang="en-US" sz="900" dirty="0" err="1">
                          <a:latin typeface="Arial" panose="020B0604020202020204" pitchFamily="34" charset="0"/>
                          <a:cs typeface="Arial" panose="020B0604020202020204" pitchFamily="34" charset="0"/>
                        </a:rPr>
                        <a:t>renkli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görsel</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228600" indent="-228600">
                        <a:buAutoNum type="arabicPeriod"/>
                      </a:pPr>
                      <a:r>
                        <a:rPr lang="sv-SE" sz="900" dirty="0">
                          <a:latin typeface="Arial" panose="020B0604020202020204" pitchFamily="34" charset="0"/>
                          <a:cs typeface="Arial" panose="020B0604020202020204" pitchFamily="34" charset="0"/>
                        </a:rPr>
                        <a:t>Katman: 512 nöron, ReLU</a:t>
                      </a:r>
                      <a:endParaRPr lang="tr-TR" sz="900" dirty="0">
                        <a:latin typeface="Arial" panose="020B0604020202020204" pitchFamily="34" charset="0"/>
                        <a:cs typeface="Arial" panose="020B0604020202020204" pitchFamily="34" charset="0"/>
                      </a:endParaRPr>
                    </a:p>
                    <a:p>
                      <a:pPr marL="228600" indent="-228600">
                        <a:buAutoNum type="arabicPeriod"/>
                      </a:pPr>
                      <a:r>
                        <a:rPr lang="sv-SE" sz="900" dirty="0">
                          <a:latin typeface="Arial" panose="020B0604020202020204" pitchFamily="34" charset="0"/>
                          <a:cs typeface="Arial" panose="020B0604020202020204" pitchFamily="34" charset="0"/>
                        </a:rPr>
                        <a:t>Katman: 256 nöron, ReLU</a:t>
                      </a: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Softmax, 18 Pokémon türü</a:t>
                      </a:r>
                      <a:endPar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r>
                        <a:rPr lang="en-US" sz="900">
                          <a:latin typeface="Arial" panose="020B0604020202020204" pitchFamily="34" charset="0"/>
                          <a:cs typeface="Arial" panose="020B0604020202020204" pitchFamily="34" charset="0"/>
                        </a:rPr>
                        <a:t>Adam (0.001 öğrenme oranı), kategorik çapraz entropi</a:t>
                      </a: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r>
                        <a:rPr lang="en-US" sz="900">
                          <a:latin typeface="Arial" panose="020B0604020202020204" pitchFamily="34" charset="0"/>
                          <a:cs typeface="Arial" panose="020B0604020202020204" pitchFamily="34" charset="0"/>
                        </a:rPr>
                        <a:t>Hayır</a:t>
                      </a: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2030809268"/>
                  </a:ext>
                </a:extLst>
              </a:tr>
              <a:tr h="327083">
                <a:tc>
                  <a:txBody>
                    <a:bodyPr/>
                    <a:lstStyle/>
                    <a:p>
                      <a:r>
                        <a:rPr lang="en-US" sz="900">
                          <a:latin typeface="Arial" panose="020B0604020202020204" pitchFamily="34" charset="0"/>
                          <a:cs typeface="Arial" panose="020B0604020202020204" pitchFamily="34" charset="0"/>
                        </a:rPr>
                        <a:t>MLP1</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r>
                        <a:rPr lang="en-US" sz="900">
                          <a:latin typeface="Arial" panose="020B0604020202020204" pitchFamily="34" charset="0"/>
                          <a:cs typeface="Arial" panose="020B0604020202020204" pitchFamily="34" charset="0"/>
                        </a:rPr>
                        <a:t>120x120x3 renkli görsel</a:t>
                      </a:r>
                    </a:p>
                  </a:txBody>
                  <a:tcPr marL="14377" marR="14377" marT="7188" marB="7188" anchor="ctr">
                    <a:lnL>
                      <a:noFill/>
                    </a:lnL>
                    <a:lnR>
                      <a:noFill/>
                    </a:lnR>
                    <a:lnT>
                      <a:noFill/>
                    </a:lnT>
                    <a:lnB>
                      <a:noFill/>
                    </a:lnB>
                    <a:noFill/>
                  </a:tcPr>
                </a:tc>
                <a:tc>
                  <a:txBody>
                    <a:bodyPr/>
                    <a:lstStyle/>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32 </a:t>
                      </a:r>
                      <a:r>
                        <a:rPr lang="en-US" sz="900" dirty="0" err="1">
                          <a:latin typeface="Arial" panose="020B0604020202020204" pitchFamily="34" charset="0"/>
                          <a:cs typeface="Arial" panose="020B0604020202020204" pitchFamily="34" charset="0"/>
                        </a:rPr>
                        <a:t>nöron</a:t>
                      </a:r>
                      <a:r>
                        <a:rPr lang="en-US" sz="900" dirty="0">
                          <a:latin typeface="Arial" panose="020B0604020202020204" pitchFamily="34" charset="0"/>
                          <a:cs typeface="Arial" panose="020B0604020202020204" pitchFamily="34" charset="0"/>
                        </a:rPr>
                        <a:t>, l1_l2 </a:t>
                      </a:r>
                      <a:r>
                        <a:rPr lang="en-US" sz="900" dirty="0" err="1">
                          <a:latin typeface="Arial" panose="020B0604020202020204" pitchFamily="34" charset="0"/>
                          <a:cs typeface="Arial" panose="020B0604020202020204" pitchFamily="34" charset="0"/>
                        </a:rPr>
                        <a:t>düzenleyici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HeNormal</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BatchNormalization</a:t>
                      </a:r>
                      <a:r>
                        <a:rPr lang="en-US" sz="900" dirty="0">
                          <a:latin typeface="Arial" panose="020B0604020202020204" pitchFamily="34" charset="0"/>
                          <a:cs typeface="Arial" panose="020B0604020202020204" pitchFamily="34" charset="0"/>
                        </a:rPr>
                        <a:t>, 0.5 Dropout</a:t>
                      </a:r>
                      <a:endParaRPr lang="tr-TR" sz="900" dirty="0">
                        <a:latin typeface="Arial" panose="020B0604020202020204" pitchFamily="34" charset="0"/>
                        <a:cs typeface="Arial" panose="020B0604020202020204" pitchFamily="34" charset="0"/>
                      </a:endParaRPr>
                    </a:p>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32 </a:t>
                      </a:r>
                      <a:r>
                        <a:rPr lang="en-US" sz="900" dirty="0" err="1">
                          <a:latin typeface="Arial" panose="020B0604020202020204" pitchFamily="34" charset="0"/>
                          <a:cs typeface="Arial" panose="020B0604020202020204" pitchFamily="34" charset="0"/>
                        </a:rPr>
                        <a:t>nöron</a:t>
                      </a:r>
                      <a:r>
                        <a:rPr lang="en-US" sz="900" dirty="0">
                          <a:latin typeface="Arial" panose="020B0604020202020204" pitchFamily="34" charset="0"/>
                          <a:cs typeface="Arial" panose="020B0604020202020204" pitchFamily="34" charset="0"/>
                        </a:rPr>
                        <a:t>, l1_l2 </a:t>
                      </a:r>
                      <a:r>
                        <a:rPr lang="en-US" sz="900" dirty="0" err="1">
                          <a:latin typeface="Arial" panose="020B0604020202020204" pitchFamily="34" charset="0"/>
                          <a:cs typeface="Arial" panose="020B0604020202020204" pitchFamily="34" charset="0"/>
                        </a:rPr>
                        <a:t>düzenleyici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HeNormal</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BatchNormalization</a:t>
                      </a:r>
                      <a:r>
                        <a:rPr lang="en-US" sz="900" dirty="0">
                          <a:latin typeface="Arial" panose="020B0604020202020204" pitchFamily="34" charset="0"/>
                          <a:cs typeface="Arial" panose="020B0604020202020204" pitchFamily="34" charset="0"/>
                        </a:rPr>
                        <a:t>, 0.5 Dropout</a:t>
                      </a:r>
                    </a:p>
                  </a:txBody>
                  <a:tcPr marL="14377" marR="14377" marT="7188" marB="7188" anchor="ctr">
                    <a:lnL>
                      <a:noFill/>
                    </a:lnL>
                    <a:lnR>
                      <a:noFill/>
                    </a:lnR>
                    <a:lnT>
                      <a:noFill/>
                    </a:lnT>
                    <a:lnB>
                      <a:noFill/>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Arial"/>
                        </a:rPr>
                        <a:t>Softmax</a:t>
                      </a: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 18 Pokémon </a:t>
                      </a:r>
                      <a:r>
                        <a:rPr kumimoji="0" 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Arial"/>
                        </a:rPr>
                        <a:t>türü</a:t>
                      </a:r>
                      <a:endPar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Adam (0.001 </a:t>
                      </a:r>
                      <a:r>
                        <a:rPr lang="en-US" sz="900" dirty="0" err="1">
                          <a:latin typeface="Arial" panose="020B0604020202020204" pitchFamily="34" charset="0"/>
                          <a:cs typeface="Arial" panose="020B0604020202020204" pitchFamily="34" charset="0"/>
                        </a:rPr>
                        <a:t>öğrenme</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oranı</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kategorik</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çapraz</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entropi</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r>
                        <a:rPr lang="en-US" sz="900" dirty="0" err="1">
                          <a:latin typeface="Arial" panose="020B0604020202020204" pitchFamily="34" charset="0"/>
                          <a:cs typeface="Arial" panose="020B0604020202020204" pitchFamily="34" charset="0"/>
                        </a:rPr>
                        <a:t>Hayır</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extLst>
                  <a:ext uri="{0D108BD9-81ED-4DB2-BD59-A6C34878D82A}">
                    <a16:rowId xmlns:a16="http://schemas.microsoft.com/office/drawing/2014/main" val="3515982172"/>
                  </a:ext>
                </a:extLst>
              </a:tr>
              <a:tr h="440393">
                <a:tc>
                  <a:txBody>
                    <a:bodyPr/>
                    <a:lstStyle/>
                    <a:p>
                      <a:r>
                        <a:rPr lang="en-US" sz="900">
                          <a:latin typeface="Arial" panose="020B0604020202020204" pitchFamily="34" charset="0"/>
                          <a:cs typeface="Arial" panose="020B0604020202020204" pitchFamily="34" charset="0"/>
                        </a:rPr>
                        <a:t>MLP2</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120x120x3 </a:t>
                      </a:r>
                      <a:r>
                        <a:rPr lang="en-US" sz="900" dirty="0" err="1">
                          <a:latin typeface="Arial" panose="020B0604020202020204" pitchFamily="34" charset="0"/>
                          <a:cs typeface="Arial" panose="020B0604020202020204" pitchFamily="34" charset="0"/>
                        </a:rPr>
                        <a:t>renkli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görsel</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32 </a:t>
                      </a:r>
                      <a:r>
                        <a:rPr lang="en-US" sz="900" dirty="0" err="1">
                          <a:latin typeface="Arial" panose="020B0604020202020204" pitchFamily="34" charset="0"/>
                          <a:cs typeface="Arial" panose="020B0604020202020204" pitchFamily="34" charset="0"/>
                        </a:rPr>
                        <a:t>nöron</a:t>
                      </a:r>
                      <a:r>
                        <a:rPr lang="en-US" sz="900" dirty="0">
                          <a:latin typeface="Arial" panose="020B0604020202020204" pitchFamily="34" charset="0"/>
                          <a:cs typeface="Arial" panose="020B0604020202020204" pitchFamily="34" charset="0"/>
                        </a:rPr>
                        <a:t>, l1_l2 </a:t>
                      </a:r>
                      <a:r>
                        <a:rPr lang="en-US" sz="900" dirty="0" err="1">
                          <a:latin typeface="Arial" panose="020B0604020202020204" pitchFamily="34" charset="0"/>
                          <a:cs typeface="Arial" panose="020B0604020202020204" pitchFamily="34" charset="0"/>
                        </a:rPr>
                        <a:t>düzenleyici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HeNormal</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BatchNormalization</a:t>
                      </a:r>
                      <a:r>
                        <a:rPr lang="en-US" sz="900" dirty="0">
                          <a:latin typeface="Arial" panose="020B0604020202020204" pitchFamily="34" charset="0"/>
                          <a:cs typeface="Arial" panose="020B0604020202020204" pitchFamily="34" charset="0"/>
                        </a:rPr>
                        <a:t>, 0.5 Dropout</a:t>
                      </a:r>
                      <a:endParaRPr lang="tr-TR" sz="900" dirty="0">
                        <a:latin typeface="Arial" panose="020B0604020202020204" pitchFamily="34" charset="0"/>
                        <a:cs typeface="Arial" panose="020B0604020202020204" pitchFamily="34" charset="0"/>
                      </a:endParaRPr>
                    </a:p>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32 </a:t>
                      </a:r>
                      <a:r>
                        <a:rPr lang="en-US" sz="900" dirty="0" err="1">
                          <a:latin typeface="Arial" panose="020B0604020202020204" pitchFamily="34" charset="0"/>
                          <a:cs typeface="Arial" panose="020B0604020202020204" pitchFamily="34" charset="0"/>
                        </a:rPr>
                        <a:t>nöron</a:t>
                      </a:r>
                      <a:r>
                        <a:rPr lang="en-US" sz="900" dirty="0">
                          <a:latin typeface="Arial" panose="020B0604020202020204" pitchFamily="34" charset="0"/>
                          <a:cs typeface="Arial" panose="020B0604020202020204" pitchFamily="34" charset="0"/>
                        </a:rPr>
                        <a:t>, l1_l2 </a:t>
                      </a:r>
                      <a:r>
                        <a:rPr lang="en-US" sz="900" dirty="0" err="1">
                          <a:latin typeface="Arial" panose="020B0604020202020204" pitchFamily="34" charset="0"/>
                          <a:cs typeface="Arial" panose="020B0604020202020204" pitchFamily="34" charset="0"/>
                        </a:rPr>
                        <a:t>düzenleyici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HeNormal</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BatchNormalization</a:t>
                      </a:r>
                      <a:r>
                        <a:rPr lang="en-US" sz="900" dirty="0">
                          <a:latin typeface="Arial" panose="020B0604020202020204" pitchFamily="34" charset="0"/>
                          <a:cs typeface="Arial" panose="020B0604020202020204" pitchFamily="34" charset="0"/>
                        </a:rPr>
                        <a:t>, 0.5 Dropout</a:t>
                      </a:r>
                    </a:p>
                  </a:txBody>
                  <a:tcPr marL="14377" marR="14377" marT="7188" marB="7188" anchor="ctr">
                    <a:lnL>
                      <a:noFill/>
                    </a:lnL>
                    <a:lnR>
                      <a:noFill/>
                    </a:lnR>
                    <a:lnT>
                      <a:noFill/>
                    </a:lnT>
                    <a:lnB>
                      <a:noFill/>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a:rPr>
                        <a:t>Softmax, 18 Pokémon türü</a:t>
                      </a:r>
                      <a:endPar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RMSprop (0.001 </a:t>
                      </a:r>
                      <a:r>
                        <a:rPr lang="en-US" sz="900" dirty="0" err="1">
                          <a:latin typeface="Arial" panose="020B0604020202020204" pitchFamily="34" charset="0"/>
                          <a:cs typeface="Arial" panose="020B0604020202020204" pitchFamily="34" charset="0"/>
                        </a:rPr>
                        <a:t>öğrenme</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oranı</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kategorik</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çapraz</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entropi</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Evet</a:t>
                      </a:r>
                    </a:p>
                  </a:txBody>
                  <a:tcPr marL="14377" marR="14377" marT="7188" marB="7188" anchor="ctr">
                    <a:lnL>
                      <a:noFill/>
                    </a:lnL>
                    <a:lnR>
                      <a:noFill/>
                    </a:lnR>
                    <a:lnT>
                      <a:noFill/>
                    </a:lnT>
                    <a:lnB>
                      <a:noFill/>
                    </a:lnB>
                    <a:noFill/>
                  </a:tcPr>
                </a:tc>
                <a:extLst>
                  <a:ext uri="{0D108BD9-81ED-4DB2-BD59-A6C34878D82A}">
                    <a16:rowId xmlns:a16="http://schemas.microsoft.com/office/drawing/2014/main" val="606405243"/>
                  </a:ext>
                </a:extLst>
              </a:tr>
              <a:tr h="440393">
                <a:tc>
                  <a:txBody>
                    <a:bodyPr/>
                    <a:lstStyle/>
                    <a:p>
                      <a:r>
                        <a:rPr lang="en-US" sz="900">
                          <a:latin typeface="Arial" panose="020B0604020202020204" pitchFamily="34" charset="0"/>
                          <a:cs typeface="Arial" panose="020B0604020202020204" pitchFamily="34" charset="0"/>
                        </a:rPr>
                        <a:t>MLP3</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120x120x3 </a:t>
                      </a:r>
                      <a:r>
                        <a:rPr lang="en-US" sz="900" dirty="0" err="1">
                          <a:latin typeface="Arial" panose="020B0604020202020204" pitchFamily="34" charset="0"/>
                          <a:cs typeface="Arial" panose="020B0604020202020204" pitchFamily="34" charset="0"/>
                        </a:rPr>
                        <a:t>renkli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görsel</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1024 </a:t>
                      </a:r>
                      <a:r>
                        <a:rPr lang="en-US" sz="900" dirty="0" err="1">
                          <a:latin typeface="Arial" panose="020B0604020202020204" pitchFamily="34" charset="0"/>
                          <a:cs typeface="Arial" panose="020B0604020202020204" pitchFamily="34" charset="0"/>
                        </a:rPr>
                        <a:t>nöron</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BatchNormalization</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0.3 Dropout</a:t>
                      </a:r>
                      <a:endParaRPr lang="tr-TR" sz="900" dirty="0">
                        <a:latin typeface="Arial" panose="020B0604020202020204" pitchFamily="34" charset="0"/>
                        <a:cs typeface="Arial" panose="020B0604020202020204" pitchFamily="34" charset="0"/>
                      </a:endParaRPr>
                    </a:p>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512 </a:t>
                      </a:r>
                      <a:r>
                        <a:rPr lang="en-US" sz="900" dirty="0" err="1">
                          <a:latin typeface="Arial" panose="020B0604020202020204" pitchFamily="34" charset="0"/>
                          <a:cs typeface="Arial" panose="020B0604020202020204" pitchFamily="34" charset="0"/>
                        </a:rPr>
                        <a:t>nöron</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BatchNormalization</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0.3 Dropout</a:t>
                      </a:r>
                      <a:endParaRPr lang="tr-TR" sz="900" dirty="0">
                        <a:latin typeface="Arial" panose="020B0604020202020204" pitchFamily="34" charset="0"/>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256 </a:t>
                      </a:r>
                      <a:r>
                        <a:rPr lang="en-US" sz="900" dirty="0" err="1">
                          <a:latin typeface="Arial" panose="020B0604020202020204" pitchFamily="34" charset="0"/>
                          <a:cs typeface="Arial" panose="020B0604020202020204" pitchFamily="34" charset="0"/>
                        </a:rPr>
                        <a:t>nöron</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BatchNormalization</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0.3 Dropout</a:t>
                      </a:r>
                      <a:endParaRPr lang="tr-TR"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Arial"/>
                        </a:rPr>
                        <a:t>Softmax</a:t>
                      </a: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 18 Pokémon </a:t>
                      </a:r>
                      <a:r>
                        <a:rPr kumimoji="0" 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Arial"/>
                        </a:rPr>
                        <a:t>türü</a:t>
                      </a:r>
                      <a:endPar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Adam (0.001 </a:t>
                      </a:r>
                      <a:r>
                        <a:rPr lang="en-US" sz="900" dirty="0" err="1">
                          <a:latin typeface="Arial" panose="020B0604020202020204" pitchFamily="34" charset="0"/>
                          <a:cs typeface="Arial" panose="020B0604020202020204" pitchFamily="34" charset="0"/>
                        </a:rPr>
                        <a:t>öğrenme</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oranı</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kategorik</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çapraz</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entropi</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Evet</a:t>
                      </a:r>
                    </a:p>
                  </a:txBody>
                  <a:tcPr marL="14377" marR="14377" marT="7188" marB="7188" anchor="ctr">
                    <a:lnL>
                      <a:noFill/>
                    </a:lnL>
                    <a:lnR>
                      <a:noFill/>
                    </a:lnR>
                    <a:lnT>
                      <a:noFill/>
                    </a:lnT>
                    <a:lnB>
                      <a:noFill/>
                    </a:lnB>
                    <a:noFill/>
                  </a:tcPr>
                </a:tc>
                <a:extLst>
                  <a:ext uri="{0D108BD9-81ED-4DB2-BD59-A6C34878D82A}">
                    <a16:rowId xmlns:a16="http://schemas.microsoft.com/office/drawing/2014/main" val="3414222400"/>
                  </a:ext>
                </a:extLst>
              </a:tr>
              <a:tr h="500536">
                <a:tc>
                  <a:txBody>
                    <a:bodyPr/>
                    <a:lstStyle/>
                    <a:p>
                      <a:r>
                        <a:rPr lang="en-US" sz="900">
                          <a:latin typeface="Arial" panose="020B0604020202020204" pitchFamily="34" charset="0"/>
                          <a:cs typeface="Arial" panose="020B0604020202020204" pitchFamily="34" charset="0"/>
                        </a:rPr>
                        <a:t>MLP4</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r>
                        <a:rPr lang="en-US" sz="900" dirty="0">
                          <a:latin typeface="Arial" panose="020B0604020202020204" pitchFamily="34" charset="0"/>
                          <a:cs typeface="Arial" panose="020B0604020202020204" pitchFamily="34" charset="0"/>
                        </a:rPr>
                        <a:t>120x120x3 </a:t>
                      </a:r>
                      <a:r>
                        <a:rPr lang="en-US" sz="900" dirty="0" err="1">
                          <a:latin typeface="Arial" panose="020B0604020202020204" pitchFamily="34" charset="0"/>
                          <a:cs typeface="Arial" panose="020B0604020202020204" pitchFamily="34" charset="0"/>
                        </a:rPr>
                        <a:t>renkli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görsel</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512 </a:t>
                      </a:r>
                      <a:r>
                        <a:rPr lang="en-US" sz="900" dirty="0" err="1">
                          <a:latin typeface="Arial" panose="020B0604020202020204" pitchFamily="34" charset="0"/>
                          <a:cs typeface="Arial" panose="020B0604020202020204" pitchFamily="34" charset="0"/>
                        </a:rPr>
                        <a:t>nöron</a:t>
                      </a:r>
                      <a:r>
                        <a:rPr lang="en-US" sz="900" dirty="0">
                          <a:latin typeface="Arial" panose="020B0604020202020204" pitchFamily="34" charset="0"/>
                          <a:cs typeface="Arial" panose="020B0604020202020204" pitchFamily="34" charset="0"/>
                        </a:rPr>
                        <a:t>, L2 </a:t>
                      </a:r>
                      <a:r>
                        <a:rPr lang="en-US" sz="900" dirty="0" err="1">
                          <a:latin typeface="Arial" panose="020B0604020202020204" pitchFamily="34" charset="0"/>
                          <a:cs typeface="Arial" panose="020B0604020202020204" pitchFamily="34" charset="0"/>
                        </a:rPr>
                        <a:t>düzenleyici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BatchNormalization</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0.5 Dropout</a:t>
                      </a:r>
                      <a:endParaRPr lang="tr-TR" sz="900" dirty="0">
                        <a:latin typeface="Arial" panose="020B0604020202020204" pitchFamily="34" charset="0"/>
                        <a:cs typeface="Arial" panose="020B0604020202020204" pitchFamily="34" charset="0"/>
                      </a:endParaRPr>
                    </a:p>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256 </a:t>
                      </a:r>
                      <a:r>
                        <a:rPr lang="en-US" sz="900" dirty="0" err="1">
                          <a:latin typeface="Arial" panose="020B0604020202020204" pitchFamily="34" charset="0"/>
                          <a:cs typeface="Arial" panose="020B0604020202020204" pitchFamily="34" charset="0"/>
                        </a:rPr>
                        <a:t>nöron</a:t>
                      </a:r>
                      <a:r>
                        <a:rPr lang="en-US" sz="900" dirty="0">
                          <a:latin typeface="Arial" panose="020B0604020202020204" pitchFamily="34" charset="0"/>
                          <a:cs typeface="Arial" panose="020B0604020202020204" pitchFamily="34" charset="0"/>
                        </a:rPr>
                        <a:t>, L2 </a:t>
                      </a:r>
                      <a:r>
                        <a:rPr lang="en-US" sz="900" dirty="0" err="1">
                          <a:latin typeface="Arial" panose="020B0604020202020204" pitchFamily="34" charset="0"/>
                          <a:cs typeface="Arial" panose="020B0604020202020204" pitchFamily="34" charset="0"/>
                        </a:rPr>
                        <a:t>düzenleyici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BatchNormalization</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0.5 Dropout</a:t>
                      </a:r>
                      <a:endParaRPr lang="tr-TR" sz="900" dirty="0">
                        <a:latin typeface="Arial" panose="020B0604020202020204" pitchFamily="34" charset="0"/>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0"/>
                        </a:spcAft>
                        <a:buClr>
                          <a:srgbClr val="000000"/>
                        </a:buClr>
                        <a:buSzTx/>
                        <a:buFont typeface="Arial"/>
                        <a:buAutoNum type="arabicPeriod"/>
                        <a:tabLst/>
                        <a:defRPr/>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128 </a:t>
                      </a:r>
                      <a:r>
                        <a:rPr lang="en-US" sz="900" dirty="0" err="1">
                          <a:latin typeface="Arial" panose="020B0604020202020204" pitchFamily="34" charset="0"/>
                          <a:cs typeface="Arial" panose="020B0604020202020204" pitchFamily="34" charset="0"/>
                        </a:rPr>
                        <a:t>nöron</a:t>
                      </a:r>
                      <a:r>
                        <a:rPr lang="en-US" sz="900" dirty="0">
                          <a:latin typeface="Arial" panose="020B0604020202020204" pitchFamily="34" charset="0"/>
                          <a:cs typeface="Arial" panose="020B0604020202020204" pitchFamily="34" charset="0"/>
                        </a:rPr>
                        <a:t>, L2 </a:t>
                      </a:r>
                      <a:r>
                        <a:rPr lang="en-US" sz="900" dirty="0" err="1">
                          <a:latin typeface="Arial" panose="020B0604020202020204" pitchFamily="34" charset="0"/>
                          <a:cs typeface="Arial" panose="020B0604020202020204" pitchFamily="34" charset="0"/>
                        </a:rPr>
                        <a:t>düzenleyici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BatchNormalization</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0.5 Dropout</a:t>
                      </a:r>
                      <a:endParaRPr lang="tr-TR"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Arial"/>
                        </a:rPr>
                        <a:t>Softmax</a:t>
                      </a:r>
                      <a:r>
                        <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rPr>
                        <a:t>, 18 Pokémon </a:t>
                      </a:r>
                      <a:r>
                        <a:rPr kumimoji="0" lang="en-US" sz="900" b="0" i="0" u="none" strike="noStrike" kern="0" cap="none" spc="0" normalizeH="0" baseline="0" noProof="0" dirty="0" err="1">
                          <a:ln>
                            <a:noFill/>
                          </a:ln>
                          <a:solidFill>
                            <a:srgbClr val="000000"/>
                          </a:solidFill>
                          <a:effectLst/>
                          <a:uLnTx/>
                          <a:uFillTx/>
                          <a:latin typeface="Arial" panose="020B0604020202020204" pitchFamily="34" charset="0"/>
                          <a:ea typeface="+mn-ea"/>
                          <a:cs typeface="Arial" panose="020B0604020202020204" pitchFamily="34" charset="0"/>
                          <a:sym typeface="Arial"/>
                        </a:rPr>
                        <a:t>türü</a:t>
                      </a:r>
                      <a:endParaRPr kumimoji="0" lang="en-US" sz="900" b="0"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sym typeface="Arial"/>
                      </a:endParaRP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r>
                        <a:rPr lang="en-US" sz="900" dirty="0">
                          <a:latin typeface="Arial" panose="020B0604020202020204" pitchFamily="34" charset="0"/>
                          <a:cs typeface="Arial" panose="020B0604020202020204" pitchFamily="34" charset="0"/>
                        </a:rPr>
                        <a:t>Adam (0.0005 </a:t>
                      </a:r>
                      <a:r>
                        <a:rPr lang="en-US" sz="900" dirty="0" err="1">
                          <a:latin typeface="Arial" panose="020B0604020202020204" pitchFamily="34" charset="0"/>
                          <a:cs typeface="Arial" panose="020B0604020202020204" pitchFamily="34" charset="0"/>
                        </a:rPr>
                        <a:t>öğrenme</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oranı</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kategorik</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çapraz</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entropi</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tc>
                  <a:txBody>
                    <a:bodyPr/>
                    <a:lstStyle/>
                    <a:p>
                      <a:r>
                        <a:rPr lang="en-US" sz="900" dirty="0">
                          <a:latin typeface="Arial" panose="020B0604020202020204" pitchFamily="34" charset="0"/>
                          <a:cs typeface="Arial" panose="020B0604020202020204" pitchFamily="34" charset="0"/>
                        </a:rPr>
                        <a:t>Evet</a:t>
                      </a:r>
                    </a:p>
                  </a:txBody>
                  <a:tcPr marL="14377" marR="14377" marT="7188" marB="7188" anchor="ctr">
                    <a:lnL>
                      <a:noFill/>
                    </a:lnL>
                    <a:lnR>
                      <a:noFill/>
                    </a:lnR>
                    <a:lnT>
                      <a:noFill/>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836703"/>
                  </a:ext>
                </a:extLst>
              </a:tr>
              <a:tr h="298551">
                <a:tc>
                  <a:txBody>
                    <a:bodyPr/>
                    <a:lstStyle/>
                    <a:p>
                      <a:r>
                        <a:rPr lang="en-US" sz="900">
                          <a:latin typeface="Arial" panose="020B0604020202020204" pitchFamily="34" charset="0"/>
                          <a:cs typeface="Arial" panose="020B0604020202020204" pitchFamily="34" charset="0"/>
                        </a:rPr>
                        <a:t>CNN Basic</a:t>
                      </a: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r>
                        <a:rPr lang="en-US" sz="900">
                          <a:latin typeface="Arial" panose="020B0604020202020204" pitchFamily="34" charset="0"/>
                          <a:cs typeface="Arial" panose="020B0604020202020204" pitchFamily="34" charset="0"/>
                        </a:rPr>
                        <a:t>120x120x3 renkli görsel</a:t>
                      </a: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32 </a:t>
                      </a:r>
                      <a:r>
                        <a:rPr lang="en-US" sz="900" dirty="0" err="1">
                          <a:latin typeface="Arial" panose="020B0604020202020204" pitchFamily="34" charset="0"/>
                          <a:cs typeface="Arial" panose="020B0604020202020204" pitchFamily="34" charset="0"/>
                        </a:rPr>
                        <a:t>filtre</a:t>
                      </a:r>
                      <a:r>
                        <a:rPr lang="en-US" sz="900" dirty="0">
                          <a:latin typeface="Arial" panose="020B0604020202020204" pitchFamily="34" charset="0"/>
                          <a:cs typeface="Arial" panose="020B0604020202020204" pitchFamily="34" charset="0"/>
                        </a:rPr>
                        <a:t>, 3x3,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Max-Pooling 2x2</a:t>
                      </a:r>
                      <a:endParaRPr lang="tr-TR" sz="900" dirty="0">
                        <a:latin typeface="Arial" panose="020B0604020202020204" pitchFamily="34" charset="0"/>
                        <a:cs typeface="Arial" panose="020B0604020202020204" pitchFamily="34" charset="0"/>
                      </a:endParaRPr>
                    </a:p>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64 </a:t>
                      </a:r>
                      <a:r>
                        <a:rPr lang="en-US" sz="900" dirty="0" err="1">
                          <a:latin typeface="Arial" panose="020B0604020202020204" pitchFamily="34" charset="0"/>
                          <a:cs typeface="Arial" panose="020B0604020202020204" pitchFamily="34" charset="0"/>
                        </a:rPr>
                        <a:t>filtre</a:t>
                      </a:r>
                      <a:r>
                        <a:rPr lang="en-US" sz="900" dirty="0">
                          <a:latin typeface="Arial" panose="020B0604020202020204" pitchFamily="34" charset="0"/>
                          <a:cs typeface="Arial" panose="020B0604020202020204" pitchFamily="34" charset="0"/>
                        </a:rPr>
                        <a:t>, 3x3,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Max-Pooling 2x2</a:t>
                      </a: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r>
                        <a:rPr lang="en-US" sz="900" dirty="0" err="1">
                          <a:latin typeface="Arial" panose="020B0604020202020204" pitchFamily="34" charset="0"/>
                          <a:cs typeface="Arial" panose="020B0604020202020204" pitchFamily="34" charset="0"/>
                        </a:rPr>
                        <a:t>Softmax</a:t>
                      </a:r>
                      <a:r>
                        <a:rPr lang="en-US" sz="900" dirty="0">
                          <a:latin typeface="Arial" panose="020B0604020202020204" pitchFamily="34" charset="0"/>
                          <a:cs typeface="Arial" panose="020B0604020202020204" pitchFamily="34" charset="0"/>
                        </a:rPr>
                        <a:t>, 18 Pokémon </a:t>
                      </a:r>
                      <a:r>
                        <a:rPr lang="en-US" sz="900" dirty="0" err="1">
                          <a:latin typeface="Arial" panose="020B0604020202020204" pitchFamily="34" charset="0"/>
                          <a:cs typeface="Arial" panose="020B0604020202020204" pitchFamily="34" charset="0"/>
                        </a:rPr>
                        <a:t>türü</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r>
                        <a:rPr lang="en-US" sz="900">
                          <a:latin typeface="Arial" panose="020B0604020202020204" pitchFamily="34" charset="0"/>
                          <a:cs typeface="Arial" panose="020B0604020202020204" pitchFamily="34" charset="0"/>
                        </a:rPr>
                        <a:t>Adam (0.001 öğrenme oranı), kategorik çapraz entropi</a:t>
                      </a: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tc>
                  <a:txBody>
                    <a:bodyPr/>
                    <a:lstStyle/>
                    <a:p>
                      <a:r>
                        <a:rPr lang="en-US" sz="900">
                          <a:latin typeface="Arial" panose="020B0604020202020204" pitchFamily="34" charset="0"/>
                          <a:cs typeface="Arial" panose="020B0604020202020204" pitchFamily="34" charset="0"/>
                        </a:rPr>
                        <a:t>Hayır</a:t>
                      </a:r>
                    </a:p>
                  </a:txBody>
                  <a:tcPr marL="14377" marR="14377" marT="7188" marB="7188" anchor="ctr">
                    <a:lnL>
                      <a:noFill/>
                    </a:lnL>
                    <a:lnR>
                      <a:noFill/>
                    </a:lnR>
                    <a:lnT w="12700" cap="flat" cmpd="sng" algn="ctr">
                      <a:solidFill>
                        <a:schemeClr val="tx1"/>
                      </a:solidFill>
                      <a:prstDash val="solid"/>
                      <a:round/>
                      <a:headEnd type="none" w="med" len="med"/>
                      <a:tailEnd type="none" w="med" len="med"/>
                    </a:lnT>
                    <a:lnB>
                      <a:noFill/>
                    </a:lnB>
                    <a:noFill/>
                  </a:tcPr>
                </a:tc>
                <a:extLst>
                  <a:ext uri="{0D108BD9-81ED-4DB2-BD59-A6C34878D82A}">
                    <a16:rowId xmlns:a16="http://schemas.microsoft.com/office/drawing/2014/main" val="510538772"/>
                  </a:ext>
                </a:extLst>
              </a:tr>
              <a:tr h="535227">
                <a:tc>
                  <a:txBody>
                    <a:bodyPr/>
                    <a:lstStyle/>
                    <a:p>
                      <a:r>
                        <a:rPr lang="en-US" sz="900">
                          <a:latin typeface="Arial" panose="020B0604020202020204" pitchFamily="34" charset="0"/>
                          <a:cs typeface="Arial" panose="020B0604020202020204" pitchFamily="34" charset="0"/>
                        </a:rPr>
                        <a:t>CNN1</a:t>
                      </a: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120x120x3 </a:t>
                      </a:r>
                      <a:r>
                        <a:rPr lang="en-US" sz="900" dirty="0" err="1">
                          <a:latin typeface="Arial" panose="020B0604020202020204" pitchFamily="34" charset="0"/>
                          <a:cs typeface="Arial" panose="020B0604020202020204" pitchFamily="34" charset="0"/>
                        </a:rPr>
                        <a:t>renkli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görsel</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16 </a:t>
                      </a:r>
                      <a:r>
                        <a:rPr lang="en-US" sz="900" dirty="0" err="1">
                          <a:latin typeface="Arial" panose="020B0604020202020204" pitchFamily="34" charset="0"/>
                          <a:cs typeface="Arial" panose="020B0604020202020204" pitchFamily="34" charset="0"/>
                        </a:rPr>
                        <a:t>filtre</a:t>
                      </a:r>
                      <a:r>
                        <a:rPr lang="en-US" sz="900" dirty="0">
                          <a:latin typeface="Arial" panose="020B0604020202020204" pitchFamily="34" charset="0"/>
                          <a:cs typeface="Arial" panose="020B0604020202020204" pitchFamily="34" charset="0"/>
                        </a:rPr>
                        <a:t>, 3x3,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Max-Pooling 2x2, 0.25 Dropout</a:t>
                      </a:r>
                      <a:endParaRPr lang="tr-TR" sz="900" dirty="0">
                        <a:latin typeface="Arial" panose="020B0604020202020204" pitchFamily="34" charset="0"/>
                        <a:cs typeface="Arial" panose="020B0604020202020204" pitchFamily="34" charset="0"/>
                      </a:endParaRPr>
                    </a:p>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32 </a:t>
                      </a:r>
                      <a:r>
                        <a:rPr lang="en-US" sz="900" dirty="0" err="1">
                          <a:latin typeface="Arial" panose="020B0604020202020204" pitchFamily="34" charset="0"/>
                          <a:cs typeface="Arial" panose="020B0604020202020204" pitchFamily="34" charset="0"/>
                        </a:rPr>
                        <a:t>filtre</a:t>
                      </a:r>
                      <a:r>
                        <a:rPr lang="en-US" sz="900" dirty="0">
                          <a:latin typeface="Arial" panose="020B0604020202020204" pitchFamily="34" charset="0"/>
                          <a:cs typeface="Arial" panose="020B0604020202020204" pitchFamily="34" charset="0"/>
                        </a:rPr>
                        <a:t>, 3x3,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Max-Pooling 2x2, 0.25 Dropout</a:t>
                      </a:r>
                      <a:endParaRPr lang="tr-TR" sz="900" dirty="0">
                        <a:latin typeface="Arial" panose="020B0604020202020204" pitchFamily="34" charset="0"/>
                        <a:cs typeface="Arial" panose="020B0604020202020204" pitchFamily="34" charset="0"/>
                      </a:endParaRPr>
                    </a:p>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64 </a:t>
                      </a:r>
                      <a:r>
                        <a:rPr lang="en-US" sz="900" dirty="0" err="1">
                          <a:latin typeface="Arial" panose="020B0604020202020204" pitchFamily="34" charset="0"/>
                          <a:cs typeface="Arial" panose="020B0604020202020204" pitchFamily="34" charset="0"/>
                        </a:rPr>
                        <a:t>filtre</a:t>
                      </a:r>
                      <a:r>
                        <a:rPr lang="en-US" sz="900" dirty="0">
                          <a:latin typeface="Arial" panose="020B0604020202020204" pitchFamily="34" charset="0"/>
                          <a:cs typeface="Arial" panose="020B0604020202020204" pitchFamily="34" charset="0"/>
                        </a:rPr>
                        <a:t>, 3x3,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Max-Pooling 2x2, 0.25 Dropout</a:t>
                      </a:r>
                    </a:p>
                  </a:txBody>
                  <a:tcPr marL="14377" marR="14377" marT="7188" marB="7188" anchor="ctr">
                    <a:lnL>
                      <a:noFill/>
                    </a:lnL>
                    <a:lnR>
                      <a:noFill/>
                    </a:lnR>
                    <a:lnT>
                      <a:noFill/>
                    </a:lnT>
                    <a:lnB>
                      <a:noFill/>
                    </a:lnB>
                    <a:noFill/>
                  </a:tcPr>
                </a:tc>
                <a:tc>
                  <a:txBody>
                    <a:bodyPr/>
                    <a:lstStyle/>
                    <a:p>
                      <a:r>
                        <a:rPr lang="en-US" sz="900" dirty="0" err="1">
                          <a:latin typeface="Arial" panose="020B0604020202020204" pitchFamily="34" charset="0"/>
                          <a:cs typeface="Arial" panose="020B0604020202020204" pitchFamily="34" charset="0"/>
                        </a:rPr>
                        <a:t>Softmax</a:t>
                      </a:r>
                      <a:r>
                        <a:rPr lang="en-US" sz="900" dirty="0">
                          <a:latin typeface="Arial" panose="020B0604020202020204" pitchFamily="34" charset="0"/>
                          <a:cs typeface="Arial" panose="020B0604020202020204" pitchFamily="34" charset="0"/>
                        </a:rPr>
                        <a:t>, 18 Pokémon </a:t>
                      </a:r>
                      <a:r>
                        <a:rPr lang="en-US" sz="900" dirty="0" err="1">
                          <a:latin typeface="Arial" panose="020B0604020202020204" pitchFamily="34" charset="0"/>
                          <a:cs typeface="Arial" panose="020B0604020202020204" pitchFamily="34" charset="0"/>
                        </a:rPr>
                        <a:t>türü</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Adam (0.001 </a:t>
                      </a:r>
                      <a:r>
                        <a:rPr lang="en-US" sz="900" dirty="0" err="1">
                          <a:latin typeface="Arial" panose="020B0604020202020204" pitchFamily="34" charset="0"/>
                          <a:cs typeface="Arial" panose="020B0604020202020204" pitchFamily="34" charset="0"/>
                        </a:rPr>
                        <a:t>öğrenme</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oranı</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kategorik</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çapraz</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entropi</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r>
                        <a:rPr lang="en-US" sz="900" dirty="0" err="1">
                          <a:latin typeface="Arial" panose="020B0604020202020204" pitchFamily="34" charset="0"/>
                          <a:cs typeface="Arial" panose="020B0604020202020204" pitchFamily="34" charset="0"/>
                        </a:rPr>
                        <a:t>Hayır</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extLst>
                  <a:ext uri="{0D108BD9-81ED-4DB2-BD59-A6C34878D82A}">
                    <a16:rowId xmlns:a16="http://schemas.microsoft.com/office/drawing/2014/main" val="3513425340"/>
                  </a:ext>
                </a:extLst>
              </a:tr>
              <a:tr h="535227">
                <a:tc>
                  <a:txBody>
                    <a:bodyPr/>
                    <a:lstStyle/>
                    <a:p>
                      <a:r>
                        <a:rPr lang="en-US" sz="900">
                          <a:latin typeface="Arial" panose="020B0604020202020204" pitchFamily="34" charset="0"/>
                          <a:cs typeface="Arial" panose="020B0604020202020204" pitchFamily="34" charset="0"/>
                        </a:rPr>
                        <a:t>CNN2</a:t>
                      </a: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120x120x3 </a:t>
                      </a:r>
                      <a:r>
                        <a:rPr lang="en-US" sz="900" dirty="0" err="1">
                          <a:latin typeface="Arial" panose="020B0604020202020204" pitchFamily="34" charset="0"/>
                          <a:cs typeface="Arial" panose="020B0604020202020204" pitchFamily="34" charset="0"/>
                        </a:rPr>
                        <a:t>renkli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görsel</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pPr marL="228600" marR="0" indent="-228600" algn="l" rtl="0">
                        <a:lnSpc>
                          <a:spcPct val="100000"/>
                        </a:lnSpc>
                        <a:spcBef>
                          <a:spcPts val="0"/>
                        </a:spcBef>
                        <a:spcAft>
                          <a:spcPts val="0"/>
                        </a:spcAft>
                        <a:buClr>
                          <a:srgbClr val="000000"/>
                        </a:buClr>
                        <a:buFont typeface="Arial"/>
                        <a:buAutoNum type="arabicPeriod"/>
                      </a:pP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Ön</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Eğitilmiş</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Katmanlar</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VGG16,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üst</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katmanlar</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çıkarılmış</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katmanlar</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eğitime</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kapalı</a:t>
                      </a:r>
                      <a:endParaRPr lang="tr-TR" sz="900" b="0" i="0" u="none" strike="noStrike" cap="none" dirty="0">
                        <a:solidFill>
                          <a:schemeClr val="tx1"/>
                        </a:solidFill>
                        <a:latin typeface="Arial" panose="020B0604020202020204" pitchFamily="34" charset="0"/>
                        <a:ea typeface="+mn-ea"/>
                        <a:cs typeface="Arial" panose="020B0604020202020204" pitchFamily="34" charset="0"/>
                        <a:sym typeface="Arial"/>
                      </a:endParaRPr>
                    </a:p>
                    <a:p>
                      <a:pPr marL="228600" marR="0" indent="-228600" algn="l" rtl="0">
                        <a:lnSpc>
                          <a:spcPct val="100000"/>
                        </a:lnSpc>
                        <a:spcBef>
                          <a:spcPts val="0"/>
                        </a:spcBef>
                        <a:spcAft>
                          <a:spcPts val="0"/>
                        </a:spcAft>
                        <a:buClr>
                          <a:srgbClr val="000000"/>
                        </a:buClr>
                        <a:buFont typeface="Arial"/>
                        <a:buAutoNum type="arabicPeriod"/>
                      </a:pP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Global Average Pooling</a:t>
                      </a:r>
                      <a:endParaRPr lang="tr-TR" sz="900" b="0" i="0" u="none" strike="noStrike" cap="none" dirty="0">
                        <a:solidFill>
                          <a:schemeClr val="tx1"/>
                        </a:solidFill>
                        <a:latin typeface="Arial" panose="020B0604020202020204" pitchFamily="34" charset="0"/>
                        <a:ea typeface="+mn-ea"/>
                        <a:cs typeface="Arial" panose="020B0604020202020204" pitchFamily="34" charset="0"/>
                        <a:sym typeface="Arial"/>
                      </a:endParaRPr>
                    </a:p>
                    <a:p>
                      <a:pPr marL="228600" marR="0" indent="-228600" algn="l" rtl="0">
                        <a:lnSpc>
                          <a:spcPct val="100000"/>
                        </a:lnSpc>
                        <a:spcBef>
                          <a:spcPts val="0"/>
                        </a:spcBef>
                        <a:spcAft>
                          <a:spcPts val="0"/>
                        </a:spcAft>
                        <a:buClr>
                          <a:srgbClr val="000000"/>
                        </a:buClr>
                        <a:buFont typeface="Arial"/>
                        <a:buAutoNum type="arabicPeriod"/>
                      </a:pP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Yoğun</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Katman</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256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nöron</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ReLU</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L2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düzenleyici</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(0.01), 0.5 Dropout</a:t>
                      </a:r>
                    </a:p>
                  </a:txBody>
                  <a:tcPr marL="14377" marR="14377" marT="7188" marB="7188" anchor="ctr">
                    <a:lnL>
                      <a:noFill/>
                    </a:lnL>
                    <a:lnR>
                      <a:noFill/>
                    </a:lnR>
                    <a:lnT>
                      <a:noFill/>
                    </a:lnT>
                    <a:lnB>
                      <a:noFill/>
                    </a:lnB>
                    <a:noFill/>
                  </a:tcPr>
                </a:tc>
                <a:tc>
                  <a:txBody>
                    <a:bodyPr/>
                    <a:lstStyle/>
                    <a:p>
                      <a:r>
                        <a:rPr lang="en-US" sz="900">
                          <a:latin typeface="Arial" panose="020B0604020202020204" pitchFamily="34" charset="0"/>
                          <a:cs typeface="Arial" panose="020B0604020202020204" pitchFamily="34" charset="0"/>
                        </a:rPr>
                        <a:t>Softmax, 18 Pokémon türü</a:t>
                      </a:r>
                    </a:p>
                  </a:txBody>
                  <a:tcPr marL="14377" marR="14377" marT="7188" marB="7188" anchor="ctr">
                    <a:lnL>
                      <a:noFill/>
                    </a:lnL>
                    <a:lnR>
                      <a:noFill/>
                    </a:lnR>
                    <a:lnT>
                      <a:noFill/>
                    </a:lnT>
                    <a:lnB>
                      <a:noFill/>
                    </a:lnB>
                    <a:noFill/>
                  </a:tcPr>
                </a:tc>
                <a:tc>
                  <a:txBody>
                    <a:bodyPr/>
                    <a:lstStyle/>
                    <a:p>
                      <a:r>
                        <a:rPr lang="en-US" sz="900">
                          <a:latin typeface="Arial" panose="020B0604020202020204" pitchFamily="34" charset="0"/>
                          <a:cs typeface="Arial" panose="020B0604020202020204" pitchFamily="34" charset="0"/>
                        </a:rPr>
                        <a:t>Adam (0.001 öğrenme oranı), kategorik çapraz entropi</a:t>
                      </a:r>
                    </a:p>
                  </a:txBody>
                  <a:tcPr marL="14377" marR="14377" marT="7188" marB="7188" anchor="ctr">
                    <a:lnL>
                      <a:noFill/>
                    </a:lnL>
                    <a:lnR>
                      <a:noFill/>
                    </a:lnR>
                    <a:lnT>
                      <a:noFill/>
                    </a:lnT>
                    <a:lnB>
                      <a:noFill/>
                    </a:lnB>
                    <a:noFill/>
                  </a:tcPr>
                </a:tc>
                <a:tc>
                  <a:txBody>
                    <a:bodyPr/>
                    <a:lstStyle/>
                    <a:p>
                      <a:r>
                        <a:rPr lang="en-US" sz="900">
                          <a:latin typeface="Arial" panose="020B0604020202020204" pitchFamily="34" charset="0"/>
                          <a:cs typeface="Arial" panose="020B0604020202020204" pitchFamily="34" charset="0"/>
                        </a:rPr>
                        <a:t>Evet</a:t>
                      </a:r>
                    </a:p>
                  </a:txBody>
                  <a:tcPr marL="14377" marR="14377" marT="7188" marB="7188" anchor="ctr">
                    <a:lnL>
                      <a:noFill/>
                    </a:lnL>
                    <a:lnR>
                      <a:noFill/>
                    </a:lnR>
                    <a:lnT>
                      <a:noFill/>
                    </a:lnT>
                    <a:lnB>
                      <a:noFill/>
                    </a:lnB>
                    <a:noFill/>
                  </a:tcPr>
                </a:tc>
                <a:extLst>
                  <a:ext uri="{0D108BD9-81ED-4DB2-BD59-A6C34878D82A}">
                    <a16:rowId xmlns:a16="http://schemas.microsoft.com/office/drawing/2014/main" val="3087650392"/>
                  </a:ext>
                </a:extLst>
              </a:tr>
              <a:tr h="708680">
                <a:tc>
                  <a:txBody>
                    <a:bodyPr/>
                    <a:lstStyle/>
                    <a:p>
                      <a:r>
                        <a:rPr lang="en-US" sz="900">
                          <a:latin typeface="Arial" panose="020B0604020202020204" pitchFamily="34" charset="0"/>
                          <a:cs typeface="Arial" panose="020B0604020202020204" pitchFamily="34" charset="0"/>
                        </a:rPr>
                        <a:t>CNN3</a:t>
                      </a: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120x120x3 </a:t>
                      </a:r>
                      <a:r>
                        <a:rPr lang="en-US" sz="900" dirty="0" err="1">
                          <a:latin typeface="Arial" panose="020B0604020202020204" pitchFamily="34" charset="0"/>
                          <a:cs typeface="Arial" panose="020B0604020202020204" pitchFamily="34" charset="0"/>
                        </a:rPr>
                        <a:t>renkli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görsel</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pPr marL="228600" marR="0" indent="-228600" algn="l" rtl="0">
                        <a:lnSpc>
                          <a:spcPct val="100000"/>
                        </a:lnSpc>
                        <a:spcBef>
                          <a:spcPts val="0"/>
                        </a:spcBef>
                        <a:spcAft>
                          <a:spcPts val="0"/>
                        </a:spcAft>
                        <a:buClr>
                          <a:srgbClr val="000000"/>
                        </a:buClr>
                        <a:buFont typeface="Arial"/>
                        <a:buAutoNum type="arabicPeriod"/>
                      </a:pP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Ön</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Eğitilmiş</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Katmanlar</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VGG16,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üst</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katmanlar</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çıkarılmış</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katmanlar</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dondurulmuş</a:t>
                      </a:r>
                      <a:endParaRPr lang="tr-TR" sz="900" b="0" i="0" u="none" strike="noStrike" cap="none" dirty="0">
                        <a:solidFill>
                          <a:schemeClr val="tx1"/>
                        </a:solidFill>
                        <a:latin typeface="Arial" panose="020B0604020202020204" pitchFamily="34" charset="0"/>
                        <a:ea typeface="+mn-ea"/>
                        <a:cs typeface="Arial" panose="020B0604020202020204" pitchFamily="34" charset="0"/>
                        <a:sym typeface="Arial"/>
                      </a:endParaRPr>
                    </a:p>
                    <a:p>
                      <a:pPr marL="228600" marR="0" indent="-228600" algn="l" rtl="0">
                        <a:lnSpc>
                          <a:spcPct val="100000"/>
                        </a:lnSpc>
                        <a:spcBef>
                          <a:spcPts val="0"/>
                        </a:spcBef>
                        <a:spcAft>
                          <a:spcPts val="0"/>
                        </a:spcAft>
                        <a:buClr>
                          <a:srgbClr val="000000"/>
                        </a:buClr>
                        <a:buFont typeface="Arial"/>
                        <a:buAutoNum type="arabicPeriod"/>
                      </a:pP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Global Average Pooling</a:t>
                      </a:r>
                      <a:endParaRPr lang="tr-TR" sz="900" b="0" i="0" u="none" strike="noStrike" cap="none" dirty="0">
                        <a:solidFill>
                          <a:schemeClr val="tx1"/>
                        </a:solidFill>
                        <a:latin typeface="Arial" panose="020B0604020202020204" pitchFamily="34" charset="0"/>
                        <a:ea typeface="+mn-ea"/>
                        <a:cs typeface="Arial" panose="020B0604020202020204" pitchFamily="34" charset="0"/>
                        <a:sym typeface="Arial"/>
                      </a:endParaRPr>
                    </a:p>
                    <a:p>
                      <a:pPr marL="228600" marR="0" indent="-228600" algn="l" rtl="0">
                        <a:lnSpc>
                          <a:spcPct val="100000"/>
                        </a:lnSpc>
                        <a:spcBef>
                          <a:spcPts val="0"/>
                        </a:spcBef>
                        <a:spcAft>
                          <a:spcPts val="0"/>
                        </a:spcAft>
                        <a:buClr>
                          <a:srgbClr val="000000"/>
                        </a:buClr>
                        <a:buFont typeface="Arial"/>
                        <a:buAutoNum type="arabicPeriod"/>
                      </a:pPr>
                      <a:r>
                        <a:rPr lang="tr-TR" sz="900" b="0" i="0" u="none" strike="noStrike" cap="none" dirty="0">
                          <a:solidFill>
                            <a:schemeClr val="tx1"/>
                          </a:solidFill>
                          <a:latin typeface="Arial" panose="020B0604020202020204" pitchFamily="34" charset="0"/>
                          <a:ea typeface="+mn-ea"/>
                          <a:cs typeface="Arial" panose="020B0604020202020204" pitchFamily="34" charset="0"/>
                          <a:sym typeface="Arial"/>
                        </a:rPr>
                        <a:t>Katman: </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512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nöron</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ReLU</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L2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düzenleyici</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(0.02), 0.5 Dropout,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BatchNormalization</a:t>
                      </a:r>
                      <a:endParaRPr lang="tr-TR" sz="900" b="0" i="0" u="none" strike="noStrike" cap="none" dirty="0">
                        <a:solidFill>
                          <a:schemeClr val="tx1"/>
                        </a:solidFill>
                        <a:latin typeface="Arial" panose="020B0604020202020204" pitchFamily="34" charset="0"/>
                        <a:ea typeface="+mn-ea"/>
                        <a:cs typeface="Arial" panose="020B0604020202020204" pitchFamily="34" charset="0"/>
                        <a:sym typeface="Arial"/>
                      </a:endParaRPr>
                    </a:p>
                    <a:p>
                      <a:pPr marL="228600" marR="0" indent="-228600" algn="l" rtl="0">
                        <a:lnSpc>
                          <a:spcPct val="100000"/>
                        </a:lnSpc>
                        <a:spcBef>
                          <a:spcPts val="0"/>
                        </a:spcBef>
                        <a:spcAft>
                          <a:spcPts val="0"/>
                        </a:spcAft>
                        <a:buClr>
                          <a:srgbClr val="000000"/>
                        </a:buClr>
                        <a:buFont typeface="Arial"/>
                        <a:buAutoNum type="arabicPeriod"/>
                      </a:pP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Katman</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256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nöron</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ReLU</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L2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düzenleyici</a:t>
                      </a:r>
                      <a:r>
                        <a:rPr lang="en-US" sz="900" b="0" i="0" u="none" strike="noStrike" cap="none" dirty="0">
                          <a:solidFill>
                            <a:schemeClr val="tx1"/>
                          </a:solidFill>
                          <a:latin typeface="Arial" panose="020B0604020202020204" pitchFamily="34" charset="0"/>
                          <a:ea typeface="+mn-ea"/>
                          <a:cs typeface="Arial" panose="020B0604020202020204" pitchFamily="34" charset="0"/>
                          <a:sym typeface="Arial"/>
                        </a:rPr>
                        <a:t> (0.02), 0.5 Dropout, </a:t>
                      </a:r>
                      <a:r>
                        <a:rPr lang="en-US" sz="900" b="0" i="0" u="none" strike="noStrike" cap="none" dirty="0" err="1">
                          <a:solidFill>
                            <a:schemeClr val="tx1"/>
                          </a:solidFill>
                          <a:latin typeface="Arial" panose="020B0604020202020204" pitchFamily="34" charset="0"/>
                          <a:ea typeface="+mn-ea"/>
                          <a:cs typeface="Arial" panose="020B0604020202020204" pitchFamily="34" charset="0"/>
                          <a:sym typeface="Arial"/>
                        </a:rPr>
                        <a:t>BatchNormalization</a:t>
                      </a:r>
                      <a:endParaRPr lang="en-US" sz="900" b="0" i="0" u="none" strike="noStrike" cap="none" dirty="0">
                        <a:solidFill>
                          <a:schemeClr val="tx1"/>
                        </a:solidFill>
                        <a:latin typeface="Arial" panose="020B0604020202020204" pitchFamily="34" charset="0"/>
                        <a:ea typeface="+mn-ea"/>
                        <a:cs typeface="Arial" panose="020B0604020202020204" pitchFamily="34" charset="0"/>
                        <a:sym typeface="Arial"/>
                      </a:endParaRPr>
                    </a:p>
                  </a:txBody>
                  <a:tcPr marL="14377" marR="14377" marT="7188" marB="7188" anchor="ctr">
                    <a:lnL>
                      <a:noFill/>
                    </a:lnL>
                    <a:lnR>
                      <a:noFill/>
                    </a:lnR>
                    <a:lnT>
                      <a:noFill/>
                    </a:lnT>
                    <a:lnB>
                      <a:noFill/>
                    </a:lnB>
                    <a:noFill/>
                  </a:tcPr>
                </a:tc>
                <a:tc>
                  <a:txBody>
                    <a:bodyPr/>
                    <a:lstStyle/>
                    <a:p>
                      <a:r>
                        <a:rPr lang="en-US" sz="900">
                          <a:latin typeface="Arial" panose="020B0604020202020204" pitchFamily="34" charset="0"/>
                          <a:cs typeface="Arial" panose="020B0604020202020204" pitchFamily="34" charset="0"/>
                        </a:rPr>
                        <a:t>Softmax, 18 Pokémon türü</a:t>
                      </a:r>
                    </a:p>
                  </a:txBody>
                  <a:tcPr marL="14377" marR="14377" marT="7188" marB="7188" anchor="ctr">
                    <a:lnL>
                      <a:noFill/>
                    </a:lnL>
                    <a:lnR>
                      <a:noFill/>
                    </a:lnR>
                    <a:lnT>
                      <a:noFill/>
                    </a:lnT>
                    <a:lnB>
                      <a:noFill/>
                    </a:lnB>
                    <a:noFill/>
                  </a:tcPr>
                </a:tc>
                <a:tc>
                  <a:txBody>
                    <a:bodyPr/>
                    <a:lstStyle/>
                    <a:p>
                      <a:r>
                        <a:rPr lang="en-US" sz="900">
                          <a:latin typeface="Arial" panose="020B0604020202020204" pitchFamily="34" charset="0"/>
                          <a:cs typeface="Arial" panose="020B0604020202020204" pitchFamily="34" charset="0"/>
                        </a:rPr>
                        <a:t>Adam (0.001 öğrenme oranı), kategorik çapraz entropi</a:t>
                      </a:r>
                    </a:p>
                  </a:txBody>
                  <a:tcPr marL="14377" marR="14377" marT="7188" marB="7188" anchor="ctr">
                    <a:lnL>
                      <a:noFill/>
                    </a:lnL>
                    <a:lnR>
                      <a:noFill/>
                    </a:lnR>
                    <a:lnT>
                      <a:noFill/>
                    </a:lnT>
                    <a:lnB>
                      <a:noFill/>
                    </a:lnB>
                    <a:noFill/>
                  </a:tcPr>
                </a:tc>
                <a:tc>
                  <a:txBody>
                    <a:bodyPr/>
                    <a:lstStyle/>
                    <a:p>
                      <a:r>
                        <a:rPr lang="en-US" sz="900">
                          <a:latin typeface="Arial" panose="020B0604020202020204" pitchFamily="34" charset="0"/>
                          <a:cs typeface="Arial" panose="020B0604020202020204" pitchFamily="34" charset="0"/>
                        </a:rPr>
                        <a:t>Evet</a:t>
                      </a:r>
                    </a:p>
                  </a:txBody>
                  <a:tcPr marL="14377" marR="14377" marT="7188" marB="7188" anchor="ctr">
                    <a:lnL>
                      <a:noFill/>
                    </a:lnL>
                    <a:lnR>
                      <a:noFill/>
                    </a:lnR>
                    <a:lnT>
                      <a:noFill/>
                    </a:lnT>
                    <a:lnB>
                      <a:noFill/>
                    </a:lnB>
                    <a:noFill/>
                  </a:tcPr>
                </a:tc>
                <a:extLst>
                  <a:ext uri="{0D108BD9-81ED-4DB2-BD59-A6C34878D82A}">
                    <a16:rowId xmlns:a16="http://schemas.microsoft.com/office/drawing/2014/main" val="3981394750"/>
                  </a:ext>
                </a:extLst>
              </a:tr>
              <a:tr h="582235">
                <a:tc>
                  <a:txBody>
                    <a:bodyPr/>
                    <a:lstStyle/>
                    <a:p>
                      <a:r>
                        <a:rPr lang="en-US" sz="900" dirty="0">
                          <a:latin typeface="Arial" panose="020B0604020202020204" pitchFamily="34" charset="0"/>
                          <a:cs typeface="Arial" panose="020B0604020202020204" pitchFamily="34" charset="0"/>
                        </a:rPr>
                        <a:t>CNN4</a:t>
                      </a: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120x120x3 </a:t>
                      </a:r>
                      <a:r>
                        <a:rPr lang="en-US" sz="900" dirty="0" err="1">
                          <a:latin typeface="Arial" panose="020B0604020202020204" pitchFamily="34" charset="0"/>
                          <a:cs typeface="Arial" panose="020B0604020202020204" pitchFamily="34" charset="0"/>
                        </a:rPr>
                        <a:t>renkli</a:t>
                      </a:r>
                      <a:r>
                        <a:rPr lang="en-US" sz="900" dirty="0">
                          <a:latin typeface="Arial" panose="020B0604020202020204" pitchFamily="34" charset="0"/>
                          <a:cs typeface="Arial" panose="020B0604020202020204" pitchFamily="34" charset="0"/>
                        </a:rPr>
                        <a:t> </a:t>
                      </a:r>
                      <a:r>
                        <a:rPr lang="en-US" sz="900" dirty="0" err="1">
                          <a:latin typeface="Arial" panose="020B0604020202020204" pitchFamily="34" charset="0"/>
                          <a:cs typeface="Arial" panose="020B0604020202020204" pitchFamily="34" charset="0"/>
                        </a:rPr>
                        <a:t>görsel</a:t>
                      </a:r>
                      <a:endParaRPr lang="en-US" sz="900" dirty="0">
                        <a:latin typeface="Arial" panose="020B0604020202020204" pitchFamily="34" charset="0"/>
                        <a:cs typeface="Arial" panose="020B0604020202020204" pitchFamily="34" charset="0"/>
                      </a:endParaRPr>
                    </a:p>
                  </a:txBody>
                  <a:tcPr marL="14377" marR="14377" marT="7188" marB="7188" anchor="ctr">
                    <a:lnL>
                      <a:noFill/>
                    </a:lnL>
                    <a:lnR>
                      <a:noFill/>
                    </a:lnR>
                    <a:lnT>
                      <a:noFill/>
                    </a:lnT>
                    <a:lnB>
                      <a:noFill/>
                    </a:lnB>
                    <a:noFill/>
                  </a:tcPr>
                </a:tc>
                <a:tc>
                  <a:txBody>
                    <a:bodyPr/>
                    <a:lstStyle/>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64 </a:t>
                      </a:r>
                      <a:r>
                        <a:rPr lang="en-US" sz="900" dirty="0" err="1">
                          <a:latin typeface="Arial" panose="020B0604020202020204" pitchFamily="34" charset="0"/>
                          <a:cs typeface="Arial" panose="020B0604020202020204" pitchFamily="34" charset="0"/>
                        </a:rPr>
                        <a:t>filtre</a:t>
                      </a:r>
                      <a:r>
                        <a:rPr lang="en-US" sz="900" dirty="0">
                          <a:latin typeface="Arial" panose="020B0604020202020204" pitchFamily="34" charset="0"/>
                          <a:cs typeface="Arial" panose="020B0604020202020204" pitchFamily="34" charset="0"/>
                        </a:rPr>
                        <a:t>, 3x3,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Max-Pooling 2x2</a:t>
                      </a:r>
                      <a:endParaRPr lang="tr-TR" sz="900" dirty="0">
                        <a:latin typeface="Arial" panose="020B0604020202020204" pitchFamily="34" charset="0"/>
                        <a:cs typeface="Arial" panose="020B0604020202020204" pitchFamily="34" charset="0"/>
                      </a:endParaRPr>
                    </a:p>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64 </a:t>
                      </a:r>
                      <a:r>
                        <a:rPr lang="en-US" sz="900" dirty="0" err="1">
                          <a:latin typeface="Arial" panose="020B0604020202020204" pitchFamily="34" charset="0"/>
                          <a:cs typeface="Arial" panose="020B0604020202020204" pitchFamily="34" charset="0"/>
                        </a:rPr>
                        <a:t>filtre</a:t>
                      </a:r>
                      <a:r>
                        <a:rPr lang="en-US" sz="900" dirty="0">
                          <a:latin typeface="Arial" panose="020B0604020202020204" pitchFamily="34" charset="0"/>
                          <a:cs typeface="Arial" panose="020B0604020202020204" pitchFamily="34" charset="0"/>
                        </a:rPr>
                        <a:t>, 3x3,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Max-Pooling 2x2</a:t>
                      </a:r>
                      <a:endParaRPr lang="tr-TR" sz="900" dirty="0">
                        <a:latin typeface="Arial" panose="020B0604020202020204" pitchFamily="34" charset="0"/>
                        <a:cs typeface="Arial" panose="020B0604020202020204" pitchFamily="34" charset="0"/>
                      </a:endParaRPr>
                    </a:p>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128 </a:t>
                      </a:r>
                      <a:r>
                        <a:rPr lang="en-US" sz="900" dirty="0" err="1">
                          <a:latin typeface="Arial" panose="020B0604020202020204" pitchFamily="34" charset="0"/>
                          <a:cs typeface="Arial" panose="020B0604020202020204" pitchFamily="34" charset="0"/>
                        </a:rPr>
                        <a:t>filtre</a:t>
                      </a:r>
                      <a:r>
                        <a:rPr lang="en-US" sz="900" dirty="0">
                          <a:latin typeface="Arial" panose="020B0604020202020204" pitchFamily="34" charset="0"/>
                          <a:cs typeface="Arial" panose="020B0604020202020204" pitchFamily="34" charset="0"/>
                        </a:rPr>
                        <a:t>, 3x3,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Max-Pooling 2x2 </a:t>
                      </a:r>
                      <a:endParaRPr lang="tr-TR" sz="900" dirty="0">
                        <a:latin typeface="Arial" panose="020B0604020202020204" pitchFamily="34" charset="0"/>
                        <a:cs typeface="Arial" panose="020B0604020202020204" pitchFamily="34" charset="0"/>
                      </a:endParaRPr>
                    </a:p>
                    <a:p>
                      <a:pPr marL="228600" indent="-228600">
                        <a:buAutoNum type="arabicPeriod"/>
                      </a:pPr>
                      <a:r>
                        <a:rPr lang="en-US" sz="900" dirty="0" err="1">
                          <a:latin typeface="Arial" panose="020B0604020202020204" pitchFamily="34" charset="0"/>
                          <a:cs typeface="Arial" panose="020B0604020202020204" pitchFamily="34" charset="0"/>
                        </a:rPr>
                        <a:t>Katman</a:t>
                      </a:r>
                      <a:r>
                        <a:rPr lang="en-US" sz="900" dirty="0">
                          <a:latin typeface="Arial" panose="020B0604020202020204" pitchFamily="34" charset="0"/>
                          <a:cs typeface="Arial" panose="020B0604020202020204" pitchFamily="34" charset="0"/>
                        </a:rPr>
                        <a:t>: 128 </a:t>
                      </a:r>
                      <a:r>
                        <a:rPr lang="en-US" sz="900" dirty="0" err="1">
                          <a:latin typeface="Arial" panose="020B0604020202020204" pitchFamily="34" charset="0"/>
                          <a:cs typeface="Arial" panose="020B0604020202020204" pitchFamily="34" charset="0"/>
                        </a:rPr>
                        <a:t>filtre</a:t>
                      </a:r>
                      <a:r>
                        <a:rPr lang="en-US" sz="900" dirty="0">
                          <a:latin typeface="Arial" panose="020B0604020202020204" pitchFamily="34" charset="0"/>
                          <a:cs typeface="Arial" panose="020B0604020202020204" pitchFamily="34" charset="0"/>
                        </a:rPr>
                        <a:t>, 3x3, </a:t>
                      </a:r>
                      <a:r>
                        <a:rPr lang="en-US" sz="900" dirty="0" err="1">
                          <a:latin typeface="Arial" panose="020B0604020202020204" pitchFamily="34" charset="0"/>
                          <a:cs typeface="Arial" panose="020B0604020202020204" pitchFamily="34" charset="0"/>
                        </a:rPr>
                        <a:t>ReLU</a:t>
                      </a:r>
                      <a:r>
                        <a:rPr lang="en-US" sz="900" dirty="0">
                          <a:latin typeface="Arial" panose="020B0604020202020204" pitchFamily="34" charset="0"/>
                          <a:cs typeface="Arial" panose="020B0604020202020204" pitchFamily="34" charset="0"/>
                        </a:rPr>
                        <a:t>, Max-Pooling 2x2</a:t>
                      </a:r>
                    </a:p>
                  </a:txBody>
                  <a:tcPr marL="14377" marR="14377" marT="7188" marB="7188" anchor="ctr">
                    <a:lnL>
                      <a:noFill/>
                    </a:lnL>
                    <a:lnR>
                      <a:noFill/>
                    </a:lnR>
                    <a:lnT>
                      <a:noFill/>
                    </a:lnT>
                    <a:lnB>
                      <a:noFill/>
                    </a:lnB>
                    <a:noFill/>
                  </a:tcPr>
                </a:tc>
                <a:tc>
                  <a:txBody>
                    <a:bodyPr/>
                    <a:lstStyle/>
                    <a:p>
                      <a:r>
                        <a:rPr lang="en-US" sz="900">
                          <a:latin typeface="Arial" panose="020B0604020202020204" pitchFamily="34" charset="0"/>
                          <a:cs typeface="Arial" panose="020B0604020202020204" pitchFamily="34" charset="0"/>
                        </a:rPr>
                        <a:t>Softmax, 18 Pokémon türü</a:t>
                      </a:r>
                    </a:p>
                  </a:txBody>
                  <a:tcPr marL="14377" marR="14377" marT="7188" marB="7188" anchor="ctr">
                    <a:lnL>
                      <a:noFill/>
                    </a:lnL>
                    <a:lnR>
                      <a:noFill/>
                    </a:lnR>
                    <a:lnT>
                      <a:noFill/>
                    </a:lnT>
                    <a:lnB>
                      <a:noFill/>
                    </a:lnB>
                    <a:noFill/>
                  </a:tcPr>
                </a:tc>
                <a:tc>
                  <a:txBody>
                    <a:bodyPr/>
                    <a:lstStyle/>
                    <a:p>
                      <a:r>
                        <a:rPr lang="en-US" sz="900">
                          <a:latin typeface="Arial" panose="020B0604020202020204" pitchFamily="34" charset="0"/>
                          <a:cs typeface="Arial" panose="020B0604020202020204" pitchFamily="34" charset="0"/>
                        </a:rPr>
                        <a:t>Adam (0.001 öğrenme oranı), kategorik çapraz entropi</a:t>
                      </a:r>
                    </a:p>
                  </a:txBody>
                  <a:tcPr marL="14377" marR="14377" marT="7188" marB="7188" anchor="ctr">
                    <a:lnL>
                      <a:noFill/>
                    </a:lnL>
                    <a:lnR>
                      <a:noFill/>
                    </a:lnR>
                    <a:lnT>
                      <a:noFill/>
                    </a:lnT>
                    <a:lnB>
                      <a:noFill/>
                    </a:lnB>
                    <a:noFill/>
                  </a:tcPr>
                </a:tc>
                <a:tc>
                  <a:txBody>
                    <a:bodyPr/>
                    <a:lstStyle/>
                    <a:p>
                      <a:r>
                        <a:rPr lang="en-US" sz="900" dirty="0">
                          <a:latin typeface="Arial" panose="020B0604020202020204" pitchFamily="34" charset="0"/>
                          <a:cs typeface="Arial" panose="020B0604020202020204" pitchFamily="34" charset="0"/>
                        </a:rPr>
                        <a:t>Evet</a:t>
                      </a:r>
                    </a:p>
                  </a:txBody>
                  <a:tcPr marL="14377" marR="14377" marT="7188" marB="7188" anchor="ctr">
                    <a:lnL>
                      <a:noFill/>
                    </a:lnL>
                    <a:lnR>
                      <a:noFill/>
                    </a:lnR>
                    <a:lnT>
                      <a:noFill/>
                    </a:lnT>
                    <a:lnB>
                      <a:noFill/>
                    </a:lnB>
                    <a:noFill/>
                  </a:tcPr>
                </a:tc>
                <a:extLst>
                  <a:ext uri="{0D108BD9-81ED-4DB2-BD59-A6C34878D82A}">
                    <a16:rowId xmlns:a16="http://schemas.microsoft.com/office/drawing/2014/main" val="107590456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dirty="0" err="1">
                <a:latin typeface="+mj-lt"/>
              </a:rPr>
              <a:t>Sonuçlar</a:t>
            </a:r>
            <a:r>
              <a:rPr lang="tr-TR" dirty="0">
                <a:latin typeface="+mj-lt"/>
              </a:rPr>
              <a:t> ve Tartışma</a:t>
            </a:r>
            <a:br>
              <a:rPr lang="tr-TR" dirty="0">
                <a:latin typeface="+mj-lt"/>
              </a:rPr>
            </a:br>
            <a:r>
              <a:rPr lang="en-US" dirty="0" err="1">
                <a:latin typeface="+mj-lt"/>
              </a:rPr>
              <a:t>Sınıflandırma</a:t>
            </a:r>
            <a:r>
              <a:rPr lang="en-US" dirty="0">
                <a:latin typeface="+mj-lt"/>
              </a:rPr>
              <a:t> </a:t>
            </a:r>
            <a:r>
              <a:rPr lang="en-US" dirty="0" err="1">
                <a:latin typeface="+mj-lt"/>
              </a:rPr>
              <a:t>Performansı</a:t>
            </a:r>
            <a:r>
              <a:rPr lang="en-US" dirty="0">
                <a:latin typeface="+mj-lt"/>
              </a:rPr>
              <a:t> </a:t>
            </a:r>
            <a:endParaRPr dirty="0">
              <a:latin typeface="+mj-lt"/>
            </a:endParaRPr>
          </a:p>
        </p:txBody>
      </p:sp>
      <p:graphicFrame>
        <p:nvGraphicFramePr>
          <p:cNvPr id="2" name="Table 1">
            <a:extLst>
              <a:ext uri="{FF2B5EF4-FFF2-40B4-BE49-F238E27FC236}">
                <a16:creationId xmlns:a16="http://schemas.microsoft.com/office/drawing/2014/main" id="{5803B477-AEE9-2334-EDBB-1220908D662B}"/>
              </a:ext>
            </a:extLst>
          </p:cNvPr>
          <p:cNvGraphicFramePr>
            <a:graphicFrameLocks noGrp="1"/>
          </p:cNvGraphicFramePr>
          <p:nvPr>
            <p:extLst>
              <p:ext uri="{D42A27DB-BD31-4B8C-83A1-F6EECF244321}">
                <p14:modId xmlns:p14="http://schemas.microsoft.com/office/powerpoint/2010/main" val="2598265548"/>
              </p:ext>
            </p:extLst>
          </p:nvPr>
        </p:nvGraphicFramePr>
        <p:xfrm>
          <a:off x="1371598" y="1930400"/>
          <a:ext cx="9448803" cy="4124706"/>
        </p:xfrm>
        <a:graphic>
          <a:graphicData uri="http://schemas.openxmlformats.org/drawingml/2006/table">
            <a:tbl>
              <a:tblPr firstRow="1" firstCol="1" bandRow="1">
                <a:tableStyleId>{2D5ABB26-0587-4C30-8999-92F81FD0307C}</a:tableStyleId>
              </a:tblPr>
              <a:tblGrid>
                <a:gridCol w="1349829">
                  <a:extLst>
                    <a:ext uri="{9D8B030D-6E8A-4147-A177-3AD203B41FA5}">
                      <a16:colId xmlns:a16="http://schemas.microsoft.com/office/drawing/2014/main" val="3419631844"/>
                    </a:ext>
                  </a:extLst>
                </a:gridCol>
                <a:gridCol w="1349829">
                  <a:extLst>
                    <a:ext uri="{9D8B030D-6E8A-4147-A177-3AD203B41FA5}">
                      <a16:colId xmlns:a16="http://schemas.microsoft.com/office/drawing/2014/main" val="3023762123"/>
                    </a:ext>
                  </a:extLst>
                </a:gridCol>
                <a:gridCol w="1349829">
                  <a:extLst>
                    <a:ext uri="{9D8B030D-6E8A-4147-A177-3AD203B41FA5}">
                      <a16:colId xmlns:a16="http://schemas.microsoft.com/office/drawing/2014/main" val="2516995274"/>
                    </a:ext>
                  </a:extLst>
                </a:gridCol>
                <a:gridCol w="1349829">
                  <a:extLst>
                    <a:ext uri="{9D8B030D-6E8A-4147-A177-3AD203B41FA5}">
                      <a16:colId xmlns:a16="http://schemas.microsoft.com/office/drawing/2014/main" val="3847531531"/>
                    </a:ext>
                  </a:extLst>
                </a:gridCol>
                <a:gridCol w="1349829">
                  <a:extLst>
                    <a:ext uri="{9D8B030D-6E8A-4147-A177-3AD203B41FA5}">
                      <a16:colId xmlns:a16="http://schemas.microsoft.com/office/drawing/2014/main" val="64154469"/>
                    </a:ext>
                  </a:extLst>
                </a:gridCol>
                <a:gridCol w="1349829">
                  <a:extLst>
                    <a:ext uri="{9D8B030D-6E8A-4147-A177-3AD203B41FA5}">
                      <a16:colId xmlns:a16="http://schemas.microsoft.com/office/drawing/2014/main" val="1620573471"/>
                    </a:ext>
                  </a:extLst>
                </a:gridCol>
                <a:gridCol w="1349829">
                  <a:extLst>
                    <a:ext uri="{9D8B030D-6E8A-4147-A177-3AD203B41FA5}">
                      <a16:colId xmlns:a16="http://schemas.microsoft.com/office/drawing/2014/main" val="2372069339"/>
                    </a:ext>
                  </a:extLst>
                </a:gridCol>
              </a:tblGrid>
              <a:tr h="365760">
                <a:tc>
                  <a:txBody>
                    <a:bodyPr/>
                    <a:lstStyle/>
                    <a:p>
                      <a:pPr marL="0" marR="0">
                        <a:lnSpc>
                          <a:spcPct val="114000"/>
                        </a:lnSpc>
                        <a:spcBef>
                          <a:spcPts val="0"/>
                        </a:spcBef>
                        <a:spcAft>
                          <a:spcPts val="0"/>
                        </a:spcAft>
                      </a:pPr>
                      <a:r>
                        <a:rPr lang="tr-TR" sz="1400" b="1" dirty="0">
                          <a:effectLst/>
                        </a:rPr>
                        <a:t>Model</a:t>
                      </a:r>
                      <a:endParaRPr lang="en-US" sz="1400" b="1"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b="1" dirty="0">
                          <a:effectLst/>
                        </a:rPr>
                        <a:t>Eğitim Doğruluğu (%)</a:t>
                      </a:r>
                      <a:endParaRPr lang="en-US" sz="1400" b="1"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b="1" dirty="0">
                          <a:effectLst/>
                        </a:rPr>
                        <a:t>Doğrulama Doğruluğu (%)</a:t>
                      </a:r>
                      <a:endParaRPr lang="en-US" sz="1400" b="1"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b="1" dirty="0">
                          <a:effectLst/>
                        </a:rPr>
                        <a:t>Test Doğruluğu (%)</a:t>
                      </a:r>
                      <a:endParaRPr lang="en-US" sz="1400" b="1"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b="1" dirty="0">
                          <a:effectLst/>
                        </a:rPr>
                        <a:t>Eğitim Kaybı</a:t>
                      </a:r>
                      <a:endParaRPr lang="en-US" sz="1400" b="1"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b="1" dirty="0">
                          <a:effectLst/>
                        </a:rPr>
                        <a:t>Doğrulama Kaybı</a:t>
                      </a:r>
                      <a:endParaRPr lang="en-US" sz="1400" b="1"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b="1" dirty="0">
                          <a:effectLst/>
                        </a:rPr>
                        <a:t>Test Kaybı</a:t>
                      </a:r>
                      <a:endParaRPr lang="en-US" sz="1400" b="1"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7149610"/>
                  </a:ext>
                </a:extLst>
              </a:tr>
              <a:tr h="365760">
                <a:tc>
                  <a:txBody>
                    <a:bodyPr/>
                    <a:lstStyle/>
                    <a:p>
                      <a:pPr marL="0" marR="0" algn="l" rtl="0">
                        <a:lnSpc>
                          <a:spcPct val="114000"/>
                        </a:lnSpc>
                        <a:spcBef>
                          <a:spcPts val="0"/>
                        </a:spcBef>
                        <a:spcAft>
                          <a:spcPts val="0"/>
                        </a:spcAft>
                        <a:buClr>
                          <a:srgbClr val="000000"/>
                        </a:buClr>
                        <a:buFont typeface="Arial"/>
                      </a:pPr>
                      <a:r>
                        <a:rPr lang="tr-TR" sz="1400" b="0" i="0" u="none" strike="noStrike" cap="none">
                          <a:solidFill>
                            <a:schemeClr val="tx1"/>
                          </a:solidFill>
                          <a:effectLst/>
                          <a:latin typeface="+mn-lt"/>
                          <a:ea typeface="+mn-ea"/>
                          <a:cs typeface="+mn-cs"/>
                          <a:sym typeface="Arial"/>
                        </a:rPr>
                        <a:t>MLP </a:t>
                      </a:r>
                      <a:r>
                        <a:rPr lang="tr-TR" sz="1400" b="0" i="0" u="none" strike="noStrike" cap="none" dirty="0">
                          <a:solidFill>
                            <a:schemeClr val="tx1"/>
                          </a:solidFill>
                          <a:effectLst/>
                          <a:latin typeface="+mn-lt"/>
                          <a:ea typeface="+mn-ea"/>
                          <a:cs typeface="+mn-cs"/>
                          <a:sym typeface="Arial"/>
                        </a:rPr>
                        <a:t>Basic</a:t>
                      </a:r>
                      <a:endParaRPr lang="en-US" sz="1400" b="0" i="0" u="none" strike="noStrike" cap="none" dirty="0">
                        <a:solidFill>
                          <a:schemeClr val="tx1"/>
                        </a:solidFill>
                        <a:effectLst/>
                        <a:latin typeface="+mn-lt"/>
                        <a:ea typeface="+mn-ea"/>
                        <a:cs typeface="+mn-cs"/>
                        <a:sym typeface="Arial"/>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rtl="0">
                        <a:lnSpc>
                          <a:spcPct val="114000"/>
                        </a:lnSpc>
                        <a:spcBef>
                          <a:spcPts val="0"/>
                        </a:spcBef>
                        <a:spcAft>
                          <a:spcPts val="0"/>
                        </a:spcAft>
                        <a:buClr>
                          <a:srgbClr val="000000"/>
                        </a:buClr>
                        <a:buFont typeface="Arial"/>
                      </a:pPr>
                      <a:r>
                        <a:rPr lang="tr-TR" sz="1400" b="0" i="0" u="none" strike="noStrike" cap="none" dirty="0">
                          <a:solidFill>
                            <a:schemeClr val="tx1"/>
                          </a:solidFill>
                          <a:effectLst/>
                          <a:latin typeface="+mn-lt"/>
                          <a:ea typeface="+mn-ea"/>
                          <a:cs typeface="+mn-cs"/>
                          <a:sym typeface="Arial"/>
                        </a:rPr>
                        <a:t>98.9</a:t>
                      </a:r>
                      <a:endParaRPr lang="en-US" sz="1400" b="0" i="0" u="none" strike="noStrike" cap="none" dirty="0">
                        <a:solidFill>
                          <a:schemeClr val="tx1"/>
                        </a:solidFill>
                        <a:effectLst/>
                        <a:latin typeface="+mn-lt"/>
                        <a:ea typeface="+mn-ea"/>
                        <a:cs typeface="+mn-cs"/>
                        <a:sym typeface="Arial"/>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rtl="0">
                        <a:lnSpc>
                          <a:spcPct val="114000"/>
                        </a:lnSpc>
                        <a:spcBef>
                          <a:spcPts val="0"/>
                        </a:spcBef>
                        <a:spcAft>
                          <a:spcPts val="0"/>
                        </a:spcAft>
                        <a:buClr>
                          <a:srgbClr val="000000"/>
                        </a:buClr>
                        <a:buFont typeface="Arial"/>
                      </a:pPr>
                      <a:r>
                        <a:rPr lang="tr-TR" sz="1400" b="0" i="0" u="none" strike="noStrike" cap="none" dirty="0">
                          <a:solidFill>
                            <a:schemeClr val="tx1"/>
                          </a:solidFill>
                          <a:effectLst/>
                          <a:latin typeface="+mn-lt"/>
                          <a:ea typeface="+mn-ea"/>
                          <a:cs typeface="+mn-cs"/>
                          <a:sym typeface="Arial"/>
                        </a:rPr>
                        <a:t>18.2</a:t>
                      </a:r>
                      <a:endParaRPr lang="en-US" sz="1400" b="0" i="0" u="none" strike="noStrike" cap="none" dirty="0">
                        <a:solidFill>
                          <a:schemeClr val="tx1"/>
                        </a:solidFill>
                        <a:effectLst/>
                        <a:latin typeface="+mn-lt"/>
                        <a:ea typeface="+mn-ea"/>
                        <a:cs typeface="+mn-cs"/>
                        <a:sym typeface="Arial"/>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rtl="0">
                        <a:lnSpc>
                          <a:spcPct val="114000"/>
                        </a:lnSpc>
                        <a:spcBef>
                          <a:spcPts val="0"/>
                        </a:spcBef>
                        <a:spcAft>
                          <a:spcPts val="0"/>
                        </a:spcAft>
                        <a:buClr>
                          <a:srgbClr val="000000"/>
                        </a:buClr>
                        <a:buFont typeface="Arial"/>
                      </a:pPr>
                      <a:r>
                        <a:rPr lang="tr-TR" sz="1400" b="0" i="0" u="none" strike="noStrike" cap="none" dirty="0">
                          <a:solidFill>
                            <a:schemeClr val="tx1"/>
                          </a:solidFill>
                          <a:effectLst/>
                          <a:latin typeface="+mn-lt"/>
                          <a:ea typeface="+mn-ea"/>
                          <a:cs typeface="+mn-cs"/>
                          <a:sym typeface="Arial"/>
                        </a:rPr>
                        <a:t>18.0</a:t>
                      </a:r>
                      <a:endParaRPr lang="en-US" sz="1400" b="0" i="0" u="none" strike="noStrike" cap="none" dirty="0">
                        <a:solidFill>
                          <a:schemeClr val="tx1"/>
                        </a:solidFill>
                        <a:effectLst/>
                        <a:latin typeface="+mn-lt"/>
                        <a:ea typeface="+mn-ea"/>
                        <a:cs typeface="+mn-cs"/>
                        <a:sym typeface="Arial"/>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rtl="0">
                        <a:lnSpc>
                          <a:spcPct val="114000"/>
                        </a:lnSpc>
                        <a:spcBef>
                          <a:spcPts val="0"/>
                        </a:spcBef>
                        <a:spcAft>
                          <a:spcPts val="0"/>
                        </a:spcAft>
                        <a:buClr>
                          <a:srgbClr val="000000"/>
                        </a:buClr>
                        <a:buFont typeface="Arial"/>
                      </a:pPr>
                      <a:r>
                        <a:rPr lang="tr-TR" sz="1400" b="0" i="0" u="none" strike="noStrike" cap="none" dirty="0">
                          <a:solidFill>
                            <a:schemeClr val="tx1"/>
                          </a:solidFill>
                          <a:effectLst/>
                          <a:latin typeface="+mn-lt"/>
                          <a:ea typeface="+mn-ea"/>
                          <a:cs typeface="+mn-cs"/>
                          <a:sym typeface="Arial"/>
                        </a:rPr>
                        <a:t>0.193</a:t>
                      </a:r>
                      <a:endParaRPr lang="en-US" sz="1400" b="0" i="0" u="none" strike="noStrike" cap="none" dirty="0">
                        <a:solidFill>
                          <a:schemeClr val="tx1"/>
                        </a:solidFill>
                        <a:effectLst/>
                        <a:latin typeface="+mn-lt"/>
                        <a:ea typeface="+mn-ea"/>
                        <a:cs typeface="+mn-cs"/>
                        <a:sym typeface="Arial"/>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rtl="0">
                        <a:lnSpc>
                          <a:spcPct val="114000"/>
                        </a:lnSpc>
                        <a:spcBef>
                          <a:spcPts val="0"/>
                        </a:spcBef>
                        <a:spcAft>
                          <a:spcPts val="0"/>
                        </a:spcAft>
                        <a:buClr>
                          <a:srgbClr val="000000"/>
                        </a:buClr>
                        <a:buFont typeface="Arial"/>
                      </a:pPr>
                      <a:r>
                        <a:rPr lang="tr-TR" sz="1400" b="0" i="0" u="none" strike="noStrike" cap="none" dirty="0">
                          <a:solidFill>
                            <a:schemeClr val="tx1"/>
                          </a:solidFill>
                          <a:effectLst/>
                          <a:latin typeface="+mn-lt"/>
                          <a:ea typeface="+mn-ea"/>
                          <a:cs typeface="+mn-cs"/>
                          <a:sym typeface="Arial"/>
                        </a:rPr>
                        <a:t>3.326</a:t>
                      </a:r>
                      <a:endParaRPr lang="en-US" sz="1400" b="0" i="0" u="none" strike="noStrike" cap="none" dirty="0">
                        <a:solidFill>
                          <a:schemeClr val="tx1"/>
                        </a:solidFill>
                        <a:effectLst/>
                        <a:latin typeface="+mn-lt"/>
                        <a:ea typeface="+mn-ea"/>
                        <a:cs typeface="+mn-cs"/>
                        <a:sym typeface="Arial"/>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rtl="0">
                        <a:lnSpc>
                          <a:spcPct val="114000"/>
                        </a:lnSpc>
                        <a:spcBef>
                          <a:spcPts val="0"/>
                        </a:spcBef>
                        <a:spcAft>
                          <a:spcPts val="0"/>
                        </a:spcAft>
                        <a:buClr>
                          <a:srgbClr val="000000"/>
                        </a:buClr>
                        <a:buFont typeface="Arial"/>
                      </a:pPr>
                      <a:r>
                        <a:rPr lang="tr-TR" sz="1400" b="0" i="0" u="none" strike="noStrike" cap="none" dirty="0">
                          <a:solidFill>
                            <a:schemeClr val="tx1"/>
                          </a:solidFill>
                          <a:effectLst/>
                          <a:latin typeface="+mn-lt"/>
                          <a:ea typeface="+mn-ea"/>
                          <a:cs typeface="+mn-cs"/>
                          <a:sym typeface="Arial"/>
                        </a:rPr>
                        <a:t>3.104</a:t>
                      </a:r>
                      <a:endParaRPr lang="en-US" sz="1400" b="0" i="0" u="none" strike="noStrike" cap="none" dirty="0">
                        <a:solidFill>
                          <a:schemeClr val="tx1"/>
                        </a:solidFill>
                        <a:effectLst/>
                        <a:latin typeface="+mn-lt"/>
                        <a:ea typeface="+mn-ea"/>
                        <a:cs typeface="+mn-cs"/>
                        <a:sym typeface="Arial"/>
                      </a:endParaRPr>
                    </a:p>
                  </a:txBody>
                  <a:tcPr marL="44450" marR="444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27252710"/>
                  </a:ext>
                </a:extLst>
              </a:tr>
              <a:tr h="365760">
                <a:tc>
                  <a:txBody>
                    <a:bodyPr/>
                    <a:lstStyle/>
                    <a:p>
                      <a:pPr marL="0" marR="0">
                        <a:lnSpc>
                          <a:spcPct val="114000"/>
                        </a:lnSpc>
                        <a:spcBef>
                          <a:spcPts val="0"/>
                        </a:spcBef>
                        <a:spcAft>
                          <a:spcPts val="0"/>
                        </a:spcAft>
                      </a:pPr>
                      <a:r>
                        <a:rPr lang="tr-TR" sz="1400">
                          <a:effectLst/>
                        </a:rPr>
                        <a:t>MLP1</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30.4</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19.0</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16.4</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2.309</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2.810</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2.823</a:t>
                      </a:r>
                      <a:endParaRPr lang="en-US" sz="1400">
                        <a:effectLst/>
                        <a:latin typeface="Times New Roman" panose="02020603050405020304" pitchFamily="18" charset="0"/>
                        <a:ea typeface="+mn-ea"/>
                      </a:endParaRPr>
                    </a:p>
                  </a:txBody>
                  <a:tcPr marL="44450" marR="44450" marT="0" marB="0" anchor="ctr"/>
                </a:tc>
                <a:extLst>
                  <a:ext uri="{0D108BD9-81ED-4DB2-BD59-A6C34878D82A}">
                    <a16:rowId xmlns:a16="http://schemas.microsoft.com/office/drawing/2014/main" val="2349396067"/>
                  </a:ext>
                </a:extLst>
              </a:tr>
              <a:tr h="365760">
                <a:tc>
                  <a:txBody>
                    <a:bodyPr/>
                    <a:lstStyle/>
                    <a:p>
                      <a:pPr marL="0" marR="0">
                        <a:lnSpc>
                          <a:spcPct val="114000"/>
                        </a:lnSpc>
                        <a:spcBef>
                          <a:spcPts val="0"/>
                        </a:spcBef>
                        <a:spcAft>
                          <a:spcPts val="0"/>
                        </a:spcAft>
                      </a:pPr>
                      <a:r>
                        <a:rPr lang="tr-TR" sz="1400">
                          <a:effectLst/>
                        </a:rPr>
                        <a:t>MLP2</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19.4</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25.6</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22.1</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2.721</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2.633</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2.720</a:t>
                      </a:r>
                      <a:endParaRPr lang="en-US" sz="1400" dirty="0">
                        <a:effectLst/>
                        <a:latin typeface="Times New Roman" panose="02020603050405020304" pitchFamily="18" charset="0"/>
                        <a:ea typeface="+mn-ea"/>
                      </a:endParaRPr>
                    </a:p>
                  </a:txBody>
                  <a:tcPr marL="44450" marR="44450" marT="0" marB="0" anchor="ctr"/>
                </a:tc>
                <a:extLst>
                  <a:ext uri="{0D108BD9-81ED-4DB2-BD59-A6C34878D82A}">
                    <a16:rowId xmlns:a16="http://schemas.microsoft.com/office/drawing/2014/main" val="355789979"/>
                  </a:ext>
                </a:extLst>
              </a:tr>
              <a:tr h="365760">
                <a:tc>
                  <a:txBody>
                    <a:bodyPr/>
                    <a:lstStyle/>
                    <a:p>
                      <a:pPr marL="0" marR="0">
                        <a:lnSpc>
                          <a:spcPct val="114000"/>
                        </a:lnSpc>
                        <a:spcBef>
                          <a:spcPts val="0"/>
                        </a:spcBef>
                        <a:spcAft>
                          <a:spcPts val="0"/>
                        </a:spcAft>
                      </a:pPr>
                      <a:r>
                        <a:rPr lang="tr-TR" sz="1400">
                          <a:effectLst/>
                        </a:rPr>
                        <a:t>MLP3</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31.1</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28.9</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29.5</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2.190</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2.521</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2.650</a:t>
                      </a:r>
                      <a:endParaRPr lang="en-US" sz="1400" dirty="0">
                        <a:effectLst/>
                        <a:latin typeface="Times New Roman" panose="02020603050405020304" pitchFamily="18" charset="0"/>
                        <a:ea typeface="+mn-ea"/>
                      </a:endParaRPr>
                    </a:p>
                  </a:txBody>
                  <a:tcPr marL="44450" marR="44450" marT="0" marB="0" anchor="ctr"/>
                </a:tc>
                <a:extLst>
                  <a:ext uri="{0D108BD9-81ED-4DB2-BD59-A6C34878D82A}">
                    <a16:rowId xmlns:a16="http://schemas.microsoft.com/office/drawing/2014/main" val="2446409480"/>
                  </a:ext>
                </a:extLst>
              </a:tr>
              <a:tr h="365760">
                <a:tc>
                  <a:txBody>
                    <a:bodyPr/>
                    <a:lstStyle/>
                    <a:p>
                      <a:pPr marL="0" marR="0">
                        <a:lnSpc>
                          <a:spcPct val="114000"/>
                        </a:lnSpc>
                        <a:spcBef>
                          <a:spcPts val="0"/>
                        </a:spcBef>
                        <a:spcAft>
                          <a:spcPts val="0"/>
                        </a:spcAft>
                      </a:pPr>
                      <a:r>
                        <a:rPr lang="tr-TR" sz="1400">
                          <a:effectLst/>
                        </a:rPr>
                        <a:t>MLP4</a:t>
                      </a:r>
                      <a:endParaRPr lang="en-US" sz="1400"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dirty="0">
                          <a:effectLst/>
                        </a:rPr>
                        <a:t>26.1</a:t>
                      </a:r>
                      <a:endParaRPr lang="en-US" sz="1400"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dirty="0">
                          <a:effectLst/>
                        </a:rPr>
                        <a:t>29.8</a:t>
                      </a:r>
                      <a:endParaRPr lang="en-US" sz="1400"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dirty="0">
                          <a:effectLst/>
                        </a:rPr>
                        <a:t>24.6</a:t>
                      </a:r>
                      <a:endParaRPr lang="en-US" sz="1400"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dirty="0">
                          <a:effectLst/>
                        </a:rPr>
                        <a:t>3.141</a:t>
                      </a:r>
                      <a:endParaRPr lang="en-US" sz="1400"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a:effectLst/>
                        </a:rPr>
                        <a:t>3.294</a:t>
                      </a:r>
                      <a:endParaRPr lang="en-US" sz="140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dirty="0">
                          <a:effectLst/>
                        </a:rPr>
                        <a:t>3.384</a:t>
                      </a:r>
                      <a:endParaRPr lang="en-US" sz="1400" dirty="0">
                        <a:effectLst/>
                        <a:latin typeface="Times New Roman" panose="02020603050405020304" pitchFamily="18" charset="0"/>
                        <a:ea typeface="+mn-ea"/>
                      </a:endParaRPr>
                    </a:p>
                  </a:txBody>
                  <a:tcPr marL="44450" marR="444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9525968"/>
                  </a:ext>
                </a:extLst>
              </a:tr>
              <a:tr h="365760">
                <a:tc>
                  <a:txBody>
                    <a:bodyPr/>
                    <a:lstStyle/>
                    <a:p>
                      <a:pPr marL="0" marR="0">
                        <a:lnSpc>
                          <a:spcPct val="114000"/>
                        </a:lnSpc>
                        <a:spcBef>
                          <a:spcPts val="0"/>
                        </a:spcBef>
                        <a:spcAft>
                          <a:spcPts val="0"/>
                        </a:spcAft>
                      </a:pPr>
                      <a:r>
                        <a:rPr lang="tr-TR" sz="1400">
                          <a:effectLst/>
                        </a:rPr>
                        <a:t>CNN Basic</a:t>
                      </a:r>
                      <a:endParaRPr lang="en-US" sz="1400">
                        <a:effectLst/>
                        <a:latin typeface="Times New Roman" panose="02020603050405020304" pitchFamily="18" charset="0"/>
                        <a:ea typeface="+mn-ea"/>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a:effectLst/>
                        </a:rPr>
                        <a:t>100.0</a:t>
                      </a:r>
                      <a:endParaRPr lang="en-US" sz="1400">
                        <a:effectLst/>
                        <a:latin typeface="Times New Roman" panose="02020603050405020304" pitchFamily="18" charset="0"/>
                        <a:ea typeface="+mn-ea"/>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a:effectLst/>
                        </a:rPr>
                        <a:t>16.5</a:t>
                      </a:r>
                      <a:endParaRPr lang="en-US" sz="1400">
                        <a:effectLst/>
                        <a:latin typeface="Times New Roman" panose="02020603050405020304" pitchFamily="18" charset="0"/>
                        <a:ea typeface="+mn-ea"/>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a:effectLst/>
                        </a:rPr>
                        <a:t>18.0</a:t>
                      </a:r>
                      <a:endParaRPr lang="en-US" sz="1400">
                        <a:effectLst/>
                        <a:latin typeface="Times New Roman" panose="02020603050405020304" pitchFamily="18" charset="0"/>
                        <a:ea typeface="+mn-ea"/>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dirty="0">
                          <a:effectLst/>
                        </a:rPr>
                        <a:t>0.000</a:t>
                      </a:r>
                      <a:endParaRPr lang="en-US" sz="1400" dirty="0">
                        <a:effectLst/>
                        <a:latin typeface="Times New Roman" panose="02020603050405020304" pitchFamily="18" charset="0"/>
                        <a:ea typeface="+mn-ea"/>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dirty="0">
                          <a:effectLst/>
                        </a:rPr>
                        <a:t>6.627</a:t>
                      </a:r>
                      <a:endParaRPr lang="en-US" sz="1400" dirty="0">
                        <a:effectLst/>
                        <a:latin typeface="Times New Roman" panose="02020603050405020304" pitchFamily="18" charset="0"/>
                        <a:ea typeface="+mn-ea"/>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a:effectLst/>
                        </a:rPr>
                        <a:t>2.677</a:t>
                      </a:r>
                      <a:endParaRPr lang="en-US" sz="1400">
                        <a:effectLst/>
                        <a:latin typeface="Times New Roman" panose="02020603050405020304" pitchFamily="18" charset="0"/>
                        <a:ea typeface="+mn-ea"/>
                      </a:endParaRPr>
                    </a:p>
                  </a:txBody>
                  <a:tcPr marL="44450" marR="444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83783434"/>
                  </a:ext>
                </a:extLst>
              </a:tr>
              <a:tr h="365760">
                <a:tc>
                  <a:txBody>
                    <a:bodyPr/>
                    <a:lstStyle/>
                    <a:p>
                      <a:pPr marL="0" marR="0">
                        <a:lnSpc>
                          <a:spcPct val="114000"/>
                        </a:lnSpc>
                        <a:spcBef>
                          <a:spcPts val="0"/>
                        </a:spcBef>
                        <a:spcAft>
                          <a:spcPts val="0"/>
                        </a:spcAft>
                      </a:pPr>
                      <a:r>
                        <a:rPr lang="tr-TR" sz="1400">
                          <a:effectLst/>
                        </a:rPr>
                        <a:t>CNN1</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78.6</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24.8</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22.1</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0.602</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3.480</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2.773</a:t>
                      </a:r>
                      <a:endParaRPr lang="en-US" sz="1400">
                        <a:effectLst/>
                        <a:latin typeface="Times New Roman" panose="02020603050405020304" pitchFamily="18" charset="0"/>
                        <a:ea typeface="+mn-ea"/>
                      </a:endParaRPr>
                    </a:p>
                  </a:txBody>
                  <a:tcPr marL="44450" marR="44450" marT="0" marB="0" anchor="ctr"/>
                </a:tc>
                <a:extLst>
                  <a:ext uri="{0D108BD9-81ED-4DB2-BD59-A6C34878D82A}">
                    <a16:rowId xmlns:a16="http://schemas.microsoft.com/office/drawing/2014/main" val="220938943"/>
                  </a:ext>
                </a:extLst>
              </a:tr>
              <a:tr h="365760">
                <a:tc>
                  <a:txBody>
                    <a:bodyPr/>
                    <a:lstStyle/>
                    <a:p>
                      <a:pPr marL="0" marR="0">
                        <a:lnSpc>
                          <a:spcPct val="114000"/>
                        </a:lnSpc>
                        <a:spcBef>
                          <a:spcPts val="0"/>
                        </a:spcBef>
                        <a:spcAft>
                          <a:spcPts val="0"/>
                        </a:spcAft>
                      </a:pPr>
                      <a:r>
                        <a:rPr lang="tr-TR" sz="1400">
                          <a:effectLst/>
                        </a:rPr>
                        <a:t>CNN2</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41.5</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28.1</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29.5</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2.131</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2.705</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2.765</a:t>
                      </a:r>
                      <a:endParaRPr lang="en-US" sz="1400">
                        <a:effectLst/>
                        <a:latin typeface="Times New Roman" panose="02020603050405020304" pitchFamily="18" charset="0"/>
                        <a:ea typeface="+mn-ea"/>
                      </a:endParaRPr>
                    </a:p>
                  </a:txBody>
                  <a:tcPr marL="44450" marR="44450" marT="0" marB="0" anchor="ctr"/>
                </a:tc>
                <a:extLst>
                  <a:ext uri="{0D108BD9-81ED-4DB2-BD59-A6C34878D82A}">
                    <a16:rowId xmlns:a16="http://schemas.microsoft.com/office/drawing/2014/main" val="2446963456"/>
                  </a:ext>
                </a:extLst>
              </a:tr>
              <a:tr h="365760">
                <a:tc>
                  <a:txBody>
                    <a:bodyPr/>
                    <a:lstStyle/>
                    <a:p>
                      <a:pPr marL="0" marR="0">
                        <a:lnSpc>
                          <a:spcPct val="114000"/>
                        </a:lnSpc>
                        <a:spcBef>
                          <a:spcPts val="0"/>
                        </a:spcBef>
                        <a:spcAft>
                          <a:spcPts val="0"/>
                        </a:spcAft>
                      </a:pPr>
                      <a:r>
                        <a:rPr lang="tr-TR" sz="1400">
                          <a:effectLst/>
                        </a:rPr>
                        <a:t>CNN3</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32.7</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24.8</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26.2</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2.919</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3.273</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3.278</a:t>
                      </a:r>
                      <a:endParaRPr lang="en-US" sz="1400" dirty="0">
                        <a:effectLst/>
                        <a:latin typeface="Times New Roman" panose="02020603050405020304" pitchFamily="18" charset="0"/>
                        <a:ea typeface="+mn-ea"/>
                      </a:endParaRPr>
                    </a:p>
                  </a:txBody>
                  <a:tcPr marL="44450" marR="44450" marT="0" marB="0" anchor="ctr"/>
                </a:tc>
                <a:extLst>
                  <a:ext uri="{0D108BD9-81ED-4DB2-BD59-A6C34878D82A}">
                    <a16:rowId xmlns:a16="http://schemas.microsoft.com/office/drawing/2014/main" val="4076960111"/>
                  </a:ext>
                </a:extLst>
              </a:tr>
              <a:tr h="365760">
                <a:tc>
                  <a:txBody>
                    <a:bodyPr/>
                    <a:lstStyle/>
                    <a:p>
                      <a:pPr marL="0" marR="0">
                        <a:lnSpc>
                          <a:spcPct val="114000"/>
                        </a:lnSpc>
                        <a:spcBef>
                          <a:spcPts val="0"/>
                        </a:spcBef>
                        <a:spcAft>
                          <a:spcPts val="0"/>
                        </a:spcAft>
                      </a:pPr>
                      <a:r>
                        <a:rPr lang="tr-TR" sz="1400">
                          <a:effectLst/>
                        </a:rPr>
                        <a:t>CNN4</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32.0</a:t>
                      </a:r>
                      <a:endParaRPr lang="en-US" sz="1400" dirty="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30.6</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27.9</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2.112</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a:effectLst/>
                        </a:rPr>
                        <a:t>2.420</a:t>
                      </a:r>
                      <a:endParaRPr lang="en-US" sz="1400">
                        <a:effectLst/>
                        <a:latin typeface="Times New Roman" panose="02020603050405020304" pitchFamily="18" charset="0"/>
                        <a:ea typeface="+mn-ea"/>
                      </a:endParaRPr>
                    </a:p>
                  </a:txBody>
                  <a:tcPr marL="44450" marR="44450" marT="0" marB="0" anchor="ctr"/>
                </a:tc>
                <a:tc>
                  <a:txBody>
                    <a:bodyPr/>
                    <a:lstStyle/>
                    <a:p>
                      <a:pPr marL="0" marR="0" algn="ctr">
                        <a:lnSpc>
                          <a:spcPct val="114000"/>
                        </a:lnSpc>
                        <a:spcBef>
                          <a:spcPts val="0"/>
                        </a:spcBef>
                        <a:spcAft>
                          <a:spcPts val="0"/>
                        </a:spcAft>
                      </a:pPr>
                      <a:r>
                        <a:rPr lang="tr-TR" sz="1400" dirty="0">
                          <a:effectLst/>
                        </a:rPr>
                        <a:t>2.540</a:t>
                      </a:r>
                      <a:endParaRPr lang="en-US" sz="1400" dirty="0">
                        <a:effectLst/>
                        <a:latin typeface="Times New Roman" panose="02020603050405020304" pitchFamily="18" charset="0"/>
                        <a:ea typeface="+mn-ea"/>
                      </a:endParaRPr>
                    </a:p>
                  </a:txBody>
                  <a:tcPr marL="44450" marR="44450" marT="0" marB="0" anchor="ctr"/>
                </a:tc>
                <a:extLst>
                  <a:ext uri="{0D108BD9-81ED-4DB2-BD59-A6C34878D82A}">
                    <a16:rowId xmlns:a16="http://schemas.microsoft.com/office/drawing/2014/main" val="2410369492"/>
                  </a:ext>
                </a:extLst>
              </a:tr>
            </a:tbl>
          </a:graphicData>
        </a:graphic>
      </p:graphicFrame>
    </p:spTree>
    <p:extLst>
      <p:ext uri="{BB962C8B-B14F-4D97-AF65-F5344CB8AC3E}">
        <p14:creationId xmlns:p14="http://schemas.microsoft.com/office/powerpoint/2010/main" val="3584767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dirty="0" err="1">
                <a:latin typeface="Arial" panose="020B0604020202020204" pitchFamily="34" charset="0"/>
                <a:cs typeface="Arial" panose="020B0604020202020204" pitchFamily="34" charset="0"/>
              </a:rPr>
              <a:t>Sonuçlar</a:t>
            </a:r>
            <a:r>
              <a:rPr lang="tr-TR" dirty="0">
                <a:latin typeface="Arial" panose="020B0604020202020204" pitchFamily="34" charset="0"/>
                <a:cs typeface="Arial" panose="020B0604020202020204" pitchFamily="34" charset="0"/>
              </a:rPr>
              <a:t> ve Tartışma</a:t>
            </a:r>
            <a:br>
              <a:rPr lang="tr-TR" dirty="0">
                <a:latin typeface="Arial" panose="020B0604020202020204" pitchFamily="34" charset="0"/>
                <a:cs typeface="Arial" panose="020B0604020202020204" pitchFamily="34" charset="0"/>
              </a:rPr>
            </a:br>
            <a:r>
              <a:rPr lang="en-US" dirty="0" err="1">
                <a:latin typeface="Arial" panose="020B0604020202020204" pitchFamily="34" charset="0"/>
                <a:cs typeface="Arial" panose="020B0604020202020204" pitchFamily="34" charset="0"/>
              </a:rPr>
              <a:t>Sınıflandırma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Performansı</a:t>
            </a:r>
            <a:r>
              <a:rPr lang="en-US" dirty="0">
                <a:latin typeface="Arial" panose="020B0604020202020204" pitchFamily="34" charset="0"/>
                <a:cs typeface="Arial" panose="020B0604020202020204" pitchFamily="34" charset="0"/>
              </a:rPr>
              <a:t> </a:t>
            </a:r>
            <a:endParaRPr dirty="0">
              <a:latin typeface="Arial" panose="020B060402020202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0BFD015C-293E-6498-61FF-3C05593CC8EB}"/>
              </a:ext>
            </a:extLst>
          </p:cNvPr>
          <p:cNvGraphicFramePr>
            <a:graphicFrameLocks noGrp="1"/>
          </p:cNvGraphicFramePr>
          <p:nvPr>
            <p:extLst>
              <p:ext uri="{D42A27DB-BD31-4B8C-83A1-F6EECF244321}">
                <p14:modId xmlns:p14="http://schemas.microsoft.com/office/powerpoint/2010/main" val="2155144694"/>
              </p:ext>
            </p:extLst>
          </p:nvPr>
        </p:nvGraphicFramePr>
        <p:xfrm>
          <a:off x="1041400" y="2046965"/>
          <a:ext cx="6223000" cy="4023360"/>
        </p:xfrm>
        <a:graphic>
          <a:graphicData uri="http://schemas.openxmlformats.org/drawingml/2006/table">
            <a:tbl>
              <a:tblPr firstRow="1" firstCol="1" bandRow="1">
                <a:tableStyleId>{2D5ABB26-0587-4C30-8999-92F81FD0307C}</a:tableStyleId>
              </a:tblPr>
              <a:tblGrid>
                <a:gridCol w="1244600">
                  <a:extLst>
                    <a:ext uri="{9D8B030D-6E8A-4147-A177-3AD203B41FA5}">
                      <a16:colId xmlns:a16="http://schemas.microsoft.com/office/drawing/2014/main" val="2341575963"/>
                    </a:ext>
                  </a:extLst>
                </a:gridCol>
                <a:gridCol w="1244600">
                  <a:extLst>
                    <a:ext uri="{9D8B030D-6E8A-4147-A177-3AD203B41FA5}">
                      <a16:colId xmlns:a16="http://schemas.microsoft.com/office/drawing/2014/main" val="59477821"/>
                    </a:ext>
                  </a:extLst>
                </a:gridCol>
                <a:gridCol w="1244600">
                  <a:extLst>
                    <a:ext uri="{9D8B030D-6E8A-4147-A177-3AD203B41FA5}">
                      <a16:colId xmlns:a16="http://schemas.microsoft.com/office/drawing/2014/main" val="2155140687"/>
                    </a:ext>
                  </a:extLst>
                </a:gridCol>
                <a:gridCol w="1244600">
                  <a:extLst>
                    <a:ext uri="{9D8B030D-6E8A-4147-A177-3AD203B41FA5}">
                      <a16:colId xmlns:a16="http://schemas.microsoft.com/office/drawing/2014/main" val="3091175064"/>
                    </a:ext>
                  </a:extLst>
                </a:gridCol>
                <a:gridCol w="1244600">
                  <a:extLst>
                    <a:ext uri="{9D8B030D-6E8A-4147-A177-3AD203B41FA5}">
                      <a16:colId xmlns:a16="http://schemas.microsoft.com/office/drawing/2014/main" val="2692133355"/>
                    </a:ext>
                  </a:extLst>
                </a:gridCol>
              </a:tblGrid>
              <a:tr h="365760">
                <a:tc>
                  <a:txBody>
                    <a:bodyPr/>
                    <a:lstStyle/>
                    <a:p>
                      <a:pPr marL="0" marR="0">
                        <a:lnSpc>
                          <a:spcPct val="114000"/>
                        </a:lnSpc>
                        <a:spcBef>
                          <a:spcPts val="0"/>
                        </a:spcBef>
                        <a:spcAft>
                          <a:spcPts val="0"/>
                        </a:spcAft>
                      </a:pPr>
                      <a:r>
                        <a:rPr lang="tr-TR" sz="1400" b="1" dirty="0">
                          <a:effectLst/>
                        </a:rPr>
                        <a:t>Model</a:t>
                      </a:r>
                      <a:endParaRPr lang="en-US" sz="1600" b="1" dirty="0">
                        <a:effectLst/>
                        <a:latin typeface="Times New Roman" panose="02020603050405020304" pitchFamily="18" charset="0"/>
                        <a:ea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b="1" dirty="0">
                          <a:effectLst/>
                        </a:rPr>
                        <a:t>Doğruluk (%)</a:t>
                      </a:r>
                      <a:endParaRPr lang="en-US" sz="1600" b="1" dirty="0">
                        <a:effectLst/>
                        <a:latin typeface="Times New Roman" panose="02020603050405020304" pitchFamily="18" charset="0"/>
                        <a:ea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b="1" dirty="0">
                          <a:effectLst/>
                        </a:rPr>
                        <a:t>Kesinlik (%)</a:t>
                      </a:r>
                      <a:endParaRPr lang="en-US" sz="1600" b="1" dirty="0">
                        <a:effectLst/>
                        <a:latin typeface="Times New Roman" panose="02020603050405020304" pitchFamily="18" charset="0"/>
                        <a:ea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b="1" dirty="0">
                          <a:effectLst/>
                        </a:rPr>
                        <a:t>Hatırlama (%)</a:t>
                      </a:r>
                      <a:endParaRPr lang="en-US" sz="1600" b="1" dirty="0">
                        <a:effectLst/>
                        <a:latin typeface="Times New Roman" panose="02020603050405020304" pitchFamily="18" charset="0"/>
                        <a:ea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b="1" dirty="0">
                          <a:effectLst/>
                        </a:rPr>
                        <a:t>F1 Skoru (%)</a:t>
                      </a:r>
                      <a:endParaRPr lang="en-US" sz="1600" b="1" dirty="0">
                        <a:effectLst/>
                        <a:latin typeface="Times New Roman" panose="02020603050405020304" pitchFamily="18" charset="0"/>
                        <a:ea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4899522"/>
                  </a:ext>
                </a:extLst>
              </a:tr>
              <a:tr h="365760">
                <a:tc>
                  <a:txBody>
                    <a:bodyPr/>
                    <a:lstStyle/>
                    <a:p>
                      <a:pPr marL="0" marR="0">
                        <a:lnSpc>
                          <a:spcPct val="114000"/>
                        </a:lnSpc>
                        <a:spcBef>
                          <a:spcPts val="0"/>
                        </a:spcBef>
                        <a:spcAft>
                          <a:spcPts val="0"/>
                        </a:spcAft>
                      </a:pPr>
                      <a:r>
                        <a:rPr lang="tr-TR" sz="1400">
                          <a:effectLst/>
                        </a:rPr>
                        <a:t>MLP </a:t>
                      </a:r>
                      <a:r>
                        <a:rPr lang="tr-TR" sz="1400" dirty="0">
                          <a:effectLst/>
                        </a:rPr>
                        <a:t>Basic</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dirty="0">
                          <a:effectLst/>
                        </a:rPr>
                        <a:t>18.0</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a:effectLst/>
                        </a:rPr>
                        <a:t>16.8</a:t>
                      </a:r>
                      <a:endParaRPr lang="en-US" sz="1600">
                        <a:effectLst/>
                        <a:latin typeface="Times New Roman" panose="02020603050405020304" pitchFamily="18" charset="0"/>
                        <a:ea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a:effectLst/>
                        </a:rPr>
                        <a:t>18.0</a:t>
                      </a:r>
                      <a:endParaRPr lang="en-US" sz="1600">
                        <a:effectLst/>
                        <a:latin typeface="Times New Roman" panose="02020603050405020304" pitchFamily="18" charset="0"/>
                        <a:ea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a:effectLst/>
                        </a:rPr>
                        <a:t>13.8</a:t>
                      </a:r>
                      <a:endParaRPr lang="en-US" sz="1600">
                        <a:effectLst/>
                        <a:latin typeface="Times New Roman" panose="02020603050405020304" pitchFamily="18" charset="0"/>
                        <a:ea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20053069"/>
                  </a:ext>
                </a:extLst>
              </a:tr>
              <a:tr h="365760">
                <a:tc>
                  <a:txBody>
                    <a:bodyPr/>
                    <a:lstStyle/>
                    <a:p>
                      <a:pPr marL="0" marR="0">
                        <a:lnSpc>
                          <a:spcPct val="114000"/>
                        </a:lnSpc>
                        <a:spcBef>
                          <a:spcPts val="0"/>
                        </a:spcBef>
                        <a:spcAft>
                          <a:spcPts val="0"/>
                        </a:spcAft>
                      </a:pPr>
                      <a:r>
                        <a:rPr lang="tr-TR" sz="1400">
                          <a:effectLst/>
                        </a:rPr>
                        <a:t>MLP1</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dirty="0">
                          <a:effectLst/>
                        </a:rPr>
                        <a:t>16.4</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dirty="0">
                          <a:effectLst/>
                        </a:rPr>
                        <a:t>11.0</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16.4</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11.5</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extLst>
                  <a:ext uri="{0D108BD9-81ED-4DB2-BD59-A6C34878D82A}">
                    <a16:rowId xmlns:a16="http://schemas.microsoft.com/office/drawing/2014/main" val="606763005"/>
                  </a:ext>
                </a:extLst>
              </a:tr>
              <a:tr h="365760">
                <a:tc>
                  <a:txBody>
                    <a:bodyPr/>
                    <a:lstStyle/>
                    <a:p>
                      <a:pPr marL="0" marR="0">
                        <a:lnSpc>
                          <a:spcPct val="114000"/>
                        </a:lnSpc>
                        <a:spcBef>
                          <a:spcPts val="0"/>
                        </a:spcBef>
                        <a:spcAft>
                          <a:spcPts val="0"/>
                        </a:spcAft>
                      </a:pPr>
                      <a:r>
                        <a:rPr lang="tr-TR" sz="1400">
                          <a:effectLst/>
                        </a:rPr>
                        <a:t>MLP2</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dirty="0">
                          <a:effectLst/>
                        </a:rPr>
                        <a:t>22.1</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dirty="0">
                          <a:effectLst/>
                        </a:rPr>
                        <a:t>12.4</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22.1</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15.2</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extLst>
                  <a:ext uri="{0D108BD9-81ED-4DB2-BD59-A6C34878D82A}">
                    <a16:rowId xmlns:a16="http://schemas.microsoft.com/office/drawing/2014/main" val="3329974401"/>
                  </a:ext>
                </a:extLst>
              </a:tr>
              <a:tr h="365760">
                <a:tc>
                  <a:txBody>
                    <a:bodyPr/>
                    <a:lstStyle/>
                    <a:p>
                      <a:pPr marL="0" marR="0">
                        <a:lnSpc>
                          <a:spcPct val="114000"/>
                        </a:lnSpc>
                        <a:spcBef>
                          <a:spcPts val="0"/>
                        </a:spcBef>
                        <a:spcAft>
                          <a:spcPts val="0"/>
                        </a:spcAft>
                      </a:pPr>
                      <a:r>
                        <a:rPr lang="tr-TR" sz="1400">
                          <a:effectLst/>
                        </a:rPr>
                        <a:t>MLP3</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29.5</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24.0</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dirty="0">
                          <a:effectLst/>
                        </a:rPr>
                        <a:t>29.5</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23.8</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extLst>
                  <a:ext uri="{0D108BD9-81ED-4DB2-BD59-A6C34878D82A}">
                    <a16:rowId xmlns:a16="http://schemas.microsoft.com/office/drawing/2014/main" val="2204313946"/>
                  </a:ext>
                </a:extLst>
              </a:tr>
              <a:tr h="365760">
                <a:tc>
                  <a:txBody>
                    <a:bodyPr/>
                    <a:lstStyle/>
                    <a:p>
                      <a:pPr marL="0" marR="0">
                        <a:lnSpc>
                          <a:spcPct val="114000"/>
                        </a:lnSpc>
                        <a:spcBef>
                          <a:spcPts val="0"/>
                        </a:spcBef>
                        <a:spcAft>
                          <a:spcPts val="0"/>
                        </a:spcAft>
                      </a:pPr>
                      <a:r>
                        <a:rPr lang="tr-TR" sz="1400">
                          <a:effectLst/>
                        </a:rPr>
                        <a:t>MLP4</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dirty="0">
                          <a:effectLst/>
                        </a:rPr>
                        <a:t>24.6</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dirty="0">
                          <a:effectLst/>
                        </a:rPr>
                        <a:t>16.3</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dirty="0">
                          <a:effectLst/>
                        </a:rPr>
                        <a:t>24.6</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tc>
                  <a:txBody>
                    <a:bodyPr/>
                    <a:lstStyle/>
                    <a:p>
                      <a:pPr marL="0" marR="0" algn="ctr">
                        <a:lnSpc>
                          <a:spcPct val="114000"/>
                        </a:lnSpc>
                        <a:spcBef>
                          <a:spcPts val="0"/>
                        </a:spcBef>
                        <a:spcAft>
                          <a:spcPts val="0"/>
                        </a:spcAft>
                      </a:pPr>
                      <a:r>
                        <a:rPr lang="tr-TR" sz="1400" dirty="0">
                          <a:effectLst/>
                        </a:rPr>
                        <a:t>19.2</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41503955"/>
                  </a:ext>
                </a:extLst>
              </a:tr>
              <a:tr h="365760">
                <a:tc>
                  <a:txBody>
                    <a:bodyPr/>
                    <a:lstStyle/>
                    <a:p>
                      <a:pPr marL="0" marR="0">
                        <a:lnSpc>
                          <a:spcPct val="114000"/>
                        </a:lnSpc>
                        <a:spcBef>
                          <a:spcPts val="0"/>
                        </a:spcBef>
                        <a:spcAft>
                          <a:spcPts val="0"/>
                        </a:spcAft>
                      </a:pPr>
                      <a:r>
                        <a:rPr lang="tr-TR" sz="1400" dirty="0">
                          <a:effectLst/>
                        </a:rPr>
                        <a:t>CNN Basic</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a:effectLst/>
                        </a:rPr>
                        <a:t>18.0</a:t>
                      </a:r>
                      <a:endParaRPr lang="en-US" sz="1600">
                        <a:effectLst/>
                        <a:latin typeface="Times New Roman" panose="02020603050405020304" pitchFamily="18" charset="0"/>
                        <a:ea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a:effectLst/>
                        </a:rPr>
                        <a:t>12.7</a:t>
                      </a:r>
                      <a:endParaRPr lang="en-US" sz="1600">
                        <a:effectLst/>
                        <a:latin typeface="Times New Roman" panose="02020603050405020304" pitchFamily="18" charset="0"/>
                        <a:ea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dirty="0">
                          <a:effectLst/>
                        </a:rPr>
                        <a:t>18.0</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tc>
                  <a:txBody>
                    <a:bodyPr/>
                    <a:lstStyle/>
                    <a:p>
                      <a:pPr marL="0" marR="0" algn="ctr">
                        <a:lnSpc>
                          <a:spcPct val="114000"/>
                        </a:lnSpc>
                        <a:spcBef>
                          <a:spcPts val="0"/>
                        </a:spcBef>
                        <a:spcAft>
                          <a:spcPts val="0"/>
                        </a:spcAft>
                      </a:pPr>
                      <a:r>
                        <a:rPr lang="tr-TR" sz="1400">
                          <a:effectLst/>
                        </a:rPr>
                        <a:t>11.3</a:t>
                      </a:r>
                      <a:endParaRPr lang="en-US" sz="1600">
                        <a:effectLst/>
                        <a:latin typeface="Times New Roman" panose="02020603050405020304" pitchFamily="18" charset="0"/>
                        <a:ea typeface="Times New Roman" panose="02020603050405020304" pitchFamily="18" charset="0"/>
                      </a:endParaRPr>
                    </a:p>
                  </a:txBody>
                  <a:tcPr marL="44450" marR="4445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34418253"/>
                  </a:ext>
                </a:extLst>
              </a:tr>
              <a:tr h="365760">
                <a:tc>
                  <a:txBody>
                    <a:bodyPr/>
                    <a:lstStyle/>
                    <a:p>
                      <a:pPr marL="0" marR="0">
                        <a:lnSpc>
                          <a:spcPct val="114000"/>
                        </a:lnSpc>
                        <a:spcBef>
                          <a:spcPts val="0"/>
                        </a:spcBef>
                        <a:spcAft>
                          <a:spcPts val="0"/>
                        </a:spcAft>
                      </a:pPr>
                      <a:r>
                        <a:rPr lang="tr-TR" sz="1400" dirty="0">
                          <a:effectLst/>
                        </a:rPr>
                        <a:t>CNN1</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22.1</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15.9</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22.1</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dirty="0">
                          <a:effectLst/>
                        </a:rPr>
                        <a:t>16.3</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extLst>
                  <a:ext uri="{0D108BD9-81ED-4DB2-BD59-A6C34878D82A}">
                    <a16:rowId xmlns:a16="http://schemas.microsoft.com/office/drawing/2014/main" val="1968153251"/>
                  </a:ext>
                </a:extLst>
              </a:tr>
              <a:tr h="365760">
                <a:tc>
                  <a:txBody>
                    <a:bodyPr/>
                    <a:lstStyle/>
                    <a:p>
                      <a:pPr marL="0" marR="0">
                        <a:lnSpc>
                          <a:spcPct val="114000"/>
                        </a:lnSpc>
                        <a:spcBef>
                          <a:spcPts val="0"/>
                        </a:spcBef>
                        <a:spcAft>
                          <a:spcPts val="0"/>
                        </a:spcAft>
                      </a:pPr>
                      <a:r>
                        <a:rPr lang="tr-TR" sz="1400" dirty="0">
                          <a:effectLst/>
                        </a:rPr>
                        <a:t>CNN2</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29.5</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25.3</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29.5</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dirty="0">
                          <a:effectLst/>
                        </a:rPr>
                        <a:t>23.5</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extLst>
                  <a:ext uri="{0D108BD9-81ED-4DB2-BD59-A6C34878D82A}">
                    <a16:rowId xmlns:a16="http://schemas.microsoft.com/office/drawing/2014/main" val="2078547028"/>
                  </a:ext>
                </a:extLst>
              </a:tr>
              <a:tr h="365760">
                <a:tc>
                  <a:txBody>
                    <a:bodyPr/>
                    <a:lstStyle/>
                    <a:p>
                      <a:pPr marL="0" marR="0">
                        <a:lnSpc>
                          <a:spcPct val="114000"/>
                        </a:lnSpc>
                        <a:spcBef>
                          <a:spcPts val="0"/>
                        </a:spcBef>
                        <a:spcAft>
                          <a:spcPts val="0"/>
                        </a:spcAft>
                      </a:pPr>
                      <a:r>
                        <a:rPr lang="tr-TR" sz="1400" dirty="0">
                          <a:effectLst/>
                        </a:rPr>
                        <a:t>CNN3</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26.2</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23.1</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26.2</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dirty="0">
                          <a:effectLst/>
                        </a:rPr>
                        <a:t>21.5</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extLst>
                  <a:ext uri="{0D108BD9-81ED-4DB2-BD59-A6C34878D82A}">
                    <a16:rowId xmlns:a16="http://schemas.microsoft.com/office/drawing/2014/main" val="670247938"/>
                  </a:ext>
                </a:extLst>
              </a:tr>
              <a:tr h="365760">
                <a:tc>
                  <a:txBody>
                    <a:bodyPr/>
                    <a:lstStyle/>
                    <a:p>
                      <a:pPr marL="0" marR="0">
                        <a:lnSpc>
                          <a:spcPct val="114000"/>
                        </a:lnSpc>
                        <a:spcBef>
                          <a:spcPts val="0"/>
                        </a:spcBef>
                        <a:spcAft>
                          <a:spcPts val="0"/>
                        </a:spcAft>
                      </a:pPr>
                      <a:r>
                        <a:rPr lang="tr-TR" sz="1400" dirty="0">
                          <a:effectLst/>
                        </a:rPr>
                        <a:t>CNN4</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27.9</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22.2</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a:effectLst/>
                        </a:rPr>
                        <a:t>27.9</a:t>
                      </a:r>
                      <a:endParaRPr lang="en-US" sz="1600">
                        <a:effectLst/>
                        <a:latin typeface="Times New Roman" panose="02020603050405020304" pitchFamily="18" charset="0"/>
                        <a:ea typeface="Times New Roman" panose="02020603050405020304" pitchFamily="18" charset="0"/>
                      </a:endParaRPr>
                    </a:p>
                  </a:txBody>
                  <a:tcPr marL="44450" marR="44450" marT="0" marB="0" anchor="ctr"/>
                </a:tc>
                <a:tc>
                  <a:txBody>
                    <a:bodyPr/>
                    <a:lstStyle/>
                    <a:p>
                      <a:pPr marL="0" marR="0" algn="ctr">
                        <a:lnSpc>
                          <a:spcPct val="114000"/>
                        </a:lnSpc>
                        <a:spcBef>
                          <a:spcPts val="0"/>
                        </a:spcBef>
                        <a:spcAft>
                          <a:spcPts val="0"/>
                        </a:spcAft>
                      </a:pPr>
                      <a:r>
                        <a:rPr lang="tr-TR" sz="1400" dirty="0">
                          <a:effectLst/>
                        </a:rPr>
                        <a:t>20.8</a:t>
                      </a:r>
                      <a:endParaRPr lang="en-US" sz="1600" dirty="0">
                        <a:effectLst/>
                        <a:latin typeface="Times New Roman" panose="02020603050405020304" pitchFamily="18" charset="0"/>
                        <a:ea typeface="Times New Roman" panose="02020603050405020304" pitchFamily="18" charset="0"/>
                      </a:endParaRPr>
                    </a:p>
                  </a:txBody>
                  <a:tcPr marL="44450" marR="44450" marT="0" marB="0" anchor="ctr"/>
                </a:tc>
                <a:extLst>
                  <a:ext uri="{0D108BD9-81ED-4DB2-BD59-A6C34878D82A}">
                    <a16:rowId xmlns:a16="http://schemas.microsoft.com/office/drawing/2014/main" val="697868472"/>
                  </a:ext>
                </a:extLst>
              </a:tr>
            </a:tbl>
          </a:graphicData>
        </a:graphic>
      </p:graphicFrame>
      <p:pic>
        <p:nvPicPr>
          <p:cNvPr id="4" name="Picture 3">
            <a:extLst>
              <a:ext uri="{FF2B5EF4-FFF2-40B4-BE49-F238E27FC236}">
                <a16:creationId xmlns:a16="http://schemas.microsoft.com/office/drawing/2014/main" id="{F5D1C873-ADA7-D373-B13E-FAA71E3D3F6A}"/>
              </a:ext>
            </a:extLst>
          </p:cNvPr>
          <p:cNvPicPr>
            <a:picLocks noChangeAspect="1"/>
          </p:cNvPicPr>
          <p:nvPr/>
        </p:nvPicPr>
        <p:blipFill>
          <a:blip r:embed="rId3"/>
          <a:stretch>
            <a:fillRect/>
          </a:stretch>
        </p:blipFill>
        <p:spPr>
          <a:xfrm>
            <a:off x="7391400" y="3429000"/>
            <a:ext cx="4800600" cy="2708773"/>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3"/>
          <p:cNvSpPr txBox="1">
            <a:spLocks noGrp="1"/>
          </p:cNvSpPr>
          <p:nvPr>
            <p:ph type="title"/>
          </p:nvPr>
        </p:nvSpPr>
        <p:spPr>
          <a:xfrm>
            <a:off x="838200" y="365125"/>
            <a:ext cx="10515600" cy="1325563"/>
          </a:xfrm>
        </p:spPr>
        <p:txBody>
          <a:bodyPr spcFirstLastPara="1" wrap="square" lIns="91425" tIns="45700" rIns="91425" bIns="45700" anchor="ctr" anchorCtr="0">
            <a:normAutofit/>
          </a:bodyPr>
          <a:lstStyle/>
          <a:p>
            <a:pPr lvl="0"/>
            <a:r>
              <a:rPr lang="en-IN" dirty="0" err="1">
                <a:latin typeface="+mn-lt"/>
              </a:rPr>
              <a:t>Sonuçlar</a:t>
            </a:r>
            <a:r>
              <a:rPr lang="en-IN" dirty="0">
                <a:latin typeface="+mn-lt"/>
              </a:rPr>
              <a:t> ve Tartışma</a:t>
            </a:r>
            <a:br>
              <a:rPr lang="en-IN" dirty="0">
                <a:latin typeface="+mn-lt"/>
              </a:rPr>
            </a:br>
            <a:r>
              <a:rPr lang="en-IN" dirty="0">
                <a:latin typeface="+mn-lt"/>
              </a:rPr>
              <a:t>Görsel Analizler</a:t>
            </a:r>
          </a:p>
        </p:txBody>
      </p:sp>
      <p:sp>
        <p:nvSpPr>
          <p:cNvPr id="4" name="Text Placeholder 3">
            <a:extLst>
              <a:ext uri="{FF2B5EF4-FFF2-40B4-BE49-F238E27FC236}">
                <a16:creationId xmlns:a16="http://schemas.microsoft.com/office/drawing/2014/main" id="{51DD0009-550C-38E3-E192-CA6CF65519BE}"/>
              </a:ext>
            </a:extLst>
          </p:cNvPr>
          <p:cNvSpPr>
            <a:spLocks noGrp="1"/>
          </p:cNvSpPr>
          <p:nvPr>
            <p:ph type="body" idx="1"/>
          </p:nvPr>
        </p:nvSpPr>
        <p:spPr>
          <a:xfrm>
            <a:off x="838200" y="1546225"/>
            <a:ext cx="10515600" cy="4351338"/>
          </a:xfrm>
        </p:spPr>
        <p:txBody>
          <a:bodyPr/>
          <a:lstStyle/>
          <a:p>
            <a:r>
              <a:rPr lang="en-US" dirty="0" err="1">
                <a:latin typeface="+mj-lt"/>
              </a:rPr>
              <a:t>Doğruluk</a:t>
            </a:r>
            <a:r>
              <a:rPr lang="en-US" dirty="0">
                <a:latin typeface="+mj-lt"/>
              </a:rPr>
              <a:t> </a:t>
            </a:r>
            <a:r>
              <a:rPr lang="en-US" dirty="0" err="1">
                <a:latin typeface="+mj-lt"/>
              </a:rPr>
              <a:t>Grafikleri</a:t>
            </a:r>
            <a:endParaRPr lang="en-US" dirty="0">
              <a:latin typeface="+mj-lt"/>
            </a:endParaRPr>
          </a:p>
        </p:txBody>
      </p:sp>
      <p:grpSp>
        <p:nvGrpSpPr>
          <p:cNvPr id="19" name="Group 18">
            <a:extLst>
              <a:ext uri="{FF2B5EF4-FFF2-40B4-BE49-F238E27FC236}">
                <a16:creationId xmlns:a16="http://schemas.microsoft.com/office/drawing/2014/main" id="{8487B84A-87D3-3065-6E9C-1F9BE04BC809}"/>
              </a:ext>
            </a:extLst>
          </p:cNvPr>
          <p:cNvGrpSpPr/>
          <p:nvPr/>
        </p:nvGrpSpPr>
        <p:grpSpPr>
          <a:xfrm>
            <a:off x="385114" y="2274994"/>
            <a:ext cx="11475064" cy="1741118"/>
            <a:chOff x="106598" y="2230242"/>
            <a:chExt cx="11475064" cy="1741118"/>
          </a:xfrm>
        </p:grpSpPr>
        <p:pic>
          <p:nvPicPr>
            <p:cNvPr id="5" name="Picture 4">
              <a:extLst>
                <a:ext uri="{FF2B5EF4-FFF2-40B4-BE49-F238E27FC236}">
                  <a16:creationId xmlns:a16="http://schemas.microsoft.com/office/drawing/2014/main" id="{2112A09A-4503-AFDC-8F88-A239E47D274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6598" y="2230242"/>
              <a:ext cx="2286000" cy="1741118"/>
            </a:xfrm>
            <a:prstGeom prst="rect">
              <a:avLst/>
            </a:prstGeom>
            <a:noFill/>
            <a:ln>
              <a:noFill/>
            </a:ln>
          </p:spPr>
        </p:pic>
        <p:pic>
          <p:nvPicPr>
            <p:cNvPr id="5121" name="Picture 61" descr="https://lh7-us.googleusercontent.com/ew0pg4HUEFnAAhnA2u_scpIg1UjPMj3fiJDO3r74uNt_TeI0bL4meUdszMgSqjMTOIwVPMU19JmDqawzgrdB-kw6V0H6XL2Xq4AEAPB9ukWI2U34B3sMB1ZWOGUFO581a6qA4zzALTY3ZJ9mwRuQJ2E">
              <a:extLst>
                <a:ext uri="{FF2B5EF4-FFF2-40B4-BE49-F238E27FC236}">
                  <a16:creationId xmlns:a16="http://schemas.microsoft.com/office/drawing/2014/main" id="{E21E9E53-9583-97DD-311D-9755D3F7A2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2598" y="2231136"/>
              <a:ext cx="2286000" cy="172692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60" descr="https://lh7-us.googleusercontent.com/ZWZfQu0djU-jYV7YaMm4gHka96AFyU-stqtHUWPcik0HcGnbIUvyWC0Ej7j5_IcZXzBGdiu2sOv7i9oU1yciVJa3T2Qb_gG_O1GE1S-fjUN5wrEDraQW-Ni3C7FDna7gHK408shrLOeVTTRMSBno744">
              <a:extLst>
                <a:ext uri="{FF2B5EF4-FFF2-40B4-BE49-F238E27FC236}">
                  <a16:creationId xmlns:a16="http://schemas.microsoft.com/office/drawing/2014/main" id="{791E1A0C-7739-6D62-0EEF-9345E1F1CB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9191" y="2231136"/>
              <a:ext cx="2286000" cy="17269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820D745-0897-EB42-176A-EF31F92372C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013448" y="2231135"/>
              <a:ext cx="2286000" cy="1717589"/>
            </a:xfrm>
            <a:prstGeom prst="rect">
              <a:avLst/>
            </a:prstGeom>
            <a:noFill/>
            <a:ln>
              <a:noFill/>
            </a:ln>
          </p:spPr>
        </p:pic>
        <p:pic>
          <p:nvPicPr>
            <p:cNvPr id="13" name="Picture 12">
              <a:extLst>
                <a:ext uri="{FF2B5EF4-FFF2-40B4-BE49-F238E27FC236}">
                  <a16:creationId xmlns:a16="http://schemas.microsoft.com/office/drawing/2014/main" id="{66021CBA-48A1-D9AD-9B87-8D05568DCDE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295662" y="2231135"/>
              <a:ext cx="2286000" cy="1726924"/>
            </a:xfrm>
            <a:prstGeom prst="rect">
              <a:avLst/>
            </a:prstGeom>
            <a:noFill/>
            <a:ln>
              <a:noFill/>
            </a:ln>
          </p:spPr>
        </p:pic>
      </p:grpSp>
      <p:grpSp>
        <p:nvGrpSpPr>
          <p:cNvPr id="20" name="Group 19">
            <a:extLst>
              <a:ext uri="{FF2B5EF4-FFF2-40B4-BE49-F238E27FC236}">
                <a16:creationId xmlns:a16="http://schemas.microsoft.com/office/drawing/2014/main" id="{F3784E0B-F8FF-8F6E-AFEF-9ECD47EB5D21}"/>
              </a:ext>
            </a:extLst>
          </p:cNvPr>
          <p:cNvGrpSpPr/>
          <p:nvPr/>
        </p:nvGrpSpPr>
        <p:grpSpPr>
          <a:xfrm>
            <a:off x="388244" y="4578677"/>
            <a:ext cx="11471524" cy="1750711"/>
            <a:chOff x="109728" y="4498848"/>
            <a:chExt cx="11471524" cy="1750711"/>
          </a:xfrm>
        </p:grpSpPr>
        <p:pic>
          <p:nvPicPr>
            <p:cNvPr id="14" name="Picture 13">
              <a:extLst>
                <a:ext uri="{FF2B5EF4-FFF2-40B4-BE49-F238E27FC236}">
                  <a16:creationId xmlns:a16="http://schemas.microsoft.com/office/drawing/2014/main" id="{6427734C-6D2C-B983-1742-94AFCA43A31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9728" y="4498848"/>
              <a:ext cx="2286000" cy="1750711"/>
            </a:xfrm>
            <a:prstGeom prst="rect">
              <a:avLst/>
            </a:prstGeom>
            <a:noFill/>
            <a:ln>
              <a:noFill/>
            </a:ln>
          </p:spPr>
        </p:pic>
        <p:pic>
          <p:nvPicPr>
            <p:cNvPr id="15" name="Picture 14">
              <a:extLst>
                <a:ext uri="{FF2B5EF4-FFF2-40B4-BE49-F238E27FC236}">
                  <a16:creationId xmlns:a16="http://schemas.microsoft.com/office/drawing/2014/main" id="{6BDD60C0-DD03-1923-3FAE-FE439BAE17D1}"/>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395728" y="4498848"/>
              <a:ext cx="2286000" cy="1745901"/>
            </a:xfrm>
            <a:prstGeom prst="rect">
              <a:avLst/>
            </a:prstGeom>
            <a:noFill/>
            <a:ln>
              <a:noFill/>
            </a:ln>
          </p:spPr>
        </p:pic>
        <p:pic>
          <p:nvPicPr>
            <p:cNvPr id="16" name="Picture 15">
              <a:extLst>
                <a:ext uri="{FF2B5EF4-FFF2-40B4-BE49-F238E27FC236}">
                  <a16:creationId xmlns:a16="http://schemas.microsoft.com/office/drawing/2014/main" id="{7CEA5773-9E20-683F-FE46-4A73CCCF94BA}"/>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727448" y="4498848"/>
              <a:ext cx="2286000" cy="1717589"/>
            </a:xfrm>
            <a:prstGeom prst="rect">
              <a:avLst/>
            </a:prstGeom>
            <a:noFill/>
            <a:ln>
              <a:noFill/>
            </a:ln>
          </p:spPr>
        </p:pic>
        <p:pic>
          <p:nvPicPr>
            <p:cNvPr id="17" name="Picture 16">
              <a:extLst>
                <a:ext uri="{FF2B5EF4-FFF2-40B4-BE49-F238E27FC236}">
                  <a16:creationId xmlns:a16="http://schemas.microsoft.com/office/drawing/2014/main" id="{8F2A2452-DF2C-0320-0CA8-4D80D340048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018396" y="4498848"/>
              <a:ext cx="2286000" cy="1726924"/>
            </a:xfrm>
            <a:prstGeom prst="rect">
              <a:avLst/>
            </a:prstGeom>
            <a:noFill/>
            <a:ln>
              <a:noFill/>
            </a:ln>
          </p:spPr>
        </p:pic>
        <p:pic>
          <p:nvPicPr>
            <p:cNvPr id="18" name="Picture 17">
              <a:extLst>
                <a:ext uri="{FF2B5EF4-FFF2-40B4-BE49-F238E27FC236}">
                  <a16:creationId xmlns:a16="http://schemas.microsoft.com/office/drawing/2014/main" id="{7216B767-6345-47AB-73D5-50F1285F5CA6}"/>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295252" y="4498848"/>
              <a:ext cx="2286000" cy="1726924"/>
            </a:xfrm>
            <a:prstGeom prst="rect">
              <a:avLst/>
            </a:prstGeom>
            <a:noFill/>
            <a:ln>
              <a:noFill/>
            </a:ln>
          </p:spPr>
        </p:pic>
      </p:grpSp>
      <p:sp>
        <p:nvSpPr>
          <p:cNvPr id="21" name="TextBox 20">
            <a:extLst>
              <a:ext uri="{FF2B5EF4-FFF2-40B4-BE49-F238E27FC236}">
                <a16:creationId xmlns:a16="http://schemas.microsoft.com/office/drawing/2014/main" id="{D3AA2B6F-744B-42A4-8309-1440C8F8451B}"/>
              </a:ext>
            </a:extLst>
          </p:cNvPr>
          <p:cNvSpPr txBox="1"/>
          <p:nvPr/>
        </p:nvSpPr>
        <p:spPr>
          <a:xfrm>
            <a:off x="384048" y="4023360"/>
            <a:ext cx="2304752" cy="200055"/>
          </a:xfrm>
          <a:prstGeom prst="rect">
            <a:avLst/>
          </a:prstGeom>
          <a:noFill/>
        </p:spPr>
        <p:txBody>
          <a:bodyPr wrap="square" rtlCol="0">
            <a:spAutoFit/>
          </a:bodyPr>
          <a:lstStyle/>
          <a:p>
            <a:pPr algn="ctr"/>
            <a:r>
              <a:rPr lang="tr-TR" sz="700">
                <a:effectLst/>
                <a:latin typeface="+mj-lt"/>
                <a:ea typeface="Times New Roman" panose="02020603050405020304" pitchFamily="18" charset="0"/>
              </a:rPr>
              <a:t>MLP </a:t>
            </a:r>
            <a:r>
              <a:rPr lang="tr-TR" sz="700" dirty="0">
                <a:effectLst/>
                <a:latin typeface="+mj-lt"/>
                <a:ea typeface="Times New Roman" panose="02020603050405020304" pitchFamily="18" charset="0"/>
              </a:rPr>
              <a:t>Basic Modeli Eğitim ve Doğrulama Doğruluğu</a:t>
            </a:r>
            <a:endParaRPr lang="en-US" sz="700" dirty="0">
              <a:latin typeface="+mj-lt"/>
            </a:endParaRPr>
          </a:p>
        </p:txBody>
      </p:sp>
      <p:sp>
        <p:nvSpPr>
          <p:cNvPr id="22" name="TextBox 21">
            <a:extLst>
              <a:ext uri="{FF2B5EF4-FFF2-40B4-BE49-F238E27FC236}">
                <a16:creationId xmlns:a16="http://schemas.microsoft.com/office/drawing/2014/main" id="{E45A096B-0D40-15EE-4764-DCBB092B363C}"/>
              </a:ext>
            </a:extLst>
          </p:cNvPr>
          <p:cNvSpPr txBox="1"/>
          <p:nvPr/>
        </p:nvSpPr>
        <p:spPr>
          <a:xfrm>
            <a:off x="2670048" y="4023360"/>
            <a:ext cx="2304752" cy="200055"/>
          </a:xfrm>
          <a:prstGeom prst="rect">
            <a:avLst/>
          </a:prstGeom>
          <a:noFill/>
        </p:spPr>
        <p:txBody>
          <a:bodyPr wrap="square" rtlCol="0">
            <a:spAutoFit/>
          </a:bodyPr>
          <a:lstStyle/>
          <a:p>
            <a:pPr algn="ctr"/>
            <a:r>
              <a:rPr lang="tr-TR" sz="700">
                <a:effectLst/>
                <a:latin typeface="+mj-lt"/>
                <a:ea typeface="Times New Roman" panose="02020603050405020304" pitchFamily="18" charset="0"/>
              </a:rPr>
              <a:t>MLP1 </a:t>
            </a:r>
            <a:r>
              <a:rPr lang="tr-TR" sz="700" dirty="0">
                <a:effectLst/>
                <a:latin typeface="+mj-lt"/>
                <a:ea typeface="Times New Roman" panose="02020603050405020304" pitchFamily="18" charset="0"/>
              </a:rPr>
              <a:t>Modeli Eğitim ve Doğrulama Doğruluğu</a:t>
            </a:r>
            <a:endParaRPr lang="en-US" sz="700" dirty="0">
              <a:latin typeface="+mj-lt"/>
            </a:endParaRPr>
          </a:p>
        </p:txBody>
      </p:sp>
      <p:sp>
        <p:nvSpPr>
          <p:cNvPr id="23" name="TextBox 22">
            <a:extLst>
              <a:ext uri="{FF2B5EF4-FFF2-40B4-BE49-F238E27FC236}">
                <a16:creationId xmlns:a16="http://schemas.microsoft.com/office/drawing/2014/main" id="{9FE6F795-A8BE-38C1-DB76-58D1BA837038}"/>
              </a:ext>
            </a:extLst>
          </p:cNvPr>
          <p:cNvSpPr txBox="1"/>
          <p:nvPr/>
        </p:nvSpPr>
        <p:spPr>
          <a:xfrm>
            <a:off x="5010912" y="4023360"/>
            <a:ext cx="2304752" cy="200055"/>
          </a:xfrm>
          <a:prstGeom prst="rect">
            <a:avLst/>
          </a:prstGeom>
          <a:noFill/>
        </p:spPr>
        <p:txBody>
          <a:bodyPr wrap="square" rtlCol="0">
            <a:spAutoFit/>
          </a:bodyPr>
          <a:lstStyle/>
          <a:p>
            <a:pPr algn="ctr"/>
            <a:r>
              <a:rPr lang="tr-TR" sz="700">
                <a:effectLst/>
                <a:latin typeface="+mj-lt"/>
                <a:ea typeface="Times New Roman" panose="02020603050405020304" pitchFamily="18" charset="0"/>
              </a:rPr>
              <a:t>MLP2 </a:t>
            </a:r>
            <a:r>
              <a:rPr lang="tr-TR" sz="700" dirty="0">
                <a:effectLst/>
                <a:latin typeface="+mj-lt"/>
                <a:ea typeface="Times New Roman" panose="02020603050405020304" pitchFamily="18" charset="0"/>
              </a:rPr>
              <a:t>Modeli Eğitim ve Doğrulama Doğruluğu</a:t>
            </a:r>
            <a:endParaRPr lang="en-US" sz="700" dirty="0">
              <a:latin typeface="+mj-lt"/>
            </a:endParaRPr>
          </a:p>
        </p:txBody>
      </p:sp>
      <p:sp>
        <p:nvSpPr>
          <p:cNvPr id="24" name="TextBox 23">
            <a:extLst>
              <a:ext uri="{FF2B5EF4-FFF2-40B4-BE49-F238E27FC236}">
                <a16:creationId xmlns:a16="http://schemas.microsoft.com/office/drawing/2014/main" id="{116212C8-39C5-0623-F911-A62E6DDBBB82}"/>
              </a:ext>
            </a:extLst>
          </p:cNvPr>
          <p:cNvSpPr txBox="1"/>
          <p:nvPr/>
        </p:nvSpPr>
        <p:spPr>
          <a:xfrm>
            <a:off x="7296912" y="4023360"/>
            <a:ext cx="2304752" cy="200055"/>
          </a:xfrm>
          <a:prstGeom prst="rect">
            <a:avLst/>
          </a:prstGeom>
          <a:noFill/>
        </p:spPr>
        <p:txBody>
          <a:bodyPr wrap="square" rtlCol="0">
            <a:spAutoFit/>
          </a:bodyPr>
          <a:lstStyle/>
          <a:p>
            <a:pPr algn="ctr"/>
            <a:r>
              <a:rPr lang="tr-TR" sz="700">
                <a:effectLst/>
                <a:latin typeface="+mj-lt"/>
                <a:ea typeface="Times New Roman" panose="02020603050405020304" pitchFamily="18" charset="0"/>
              </a:rPr>
              <a:t>MLP3 </a:t>
            </a:r>
            <a:r>
              <a:rPr lang="tr-TR" sz="700" dirty="0">
                <a:effectLst/>
                <a:latin typeface="+mj-lt"/>
                <a:ea typeface="Times New Roman" panose="02020603050405020304" pitchFamily="18" charset="0"/>
              </a:rPr>
              <a:t>Modeli Eğitim ve Doğrulama Doğruluğu</a:t>
            </a:r>
            <a:endParaRPr lang="en-US" sz="700" dirty="0">
              <a:latin typeface="+mj-lt"/>
            </a:endParaRPr>
          </a:p>
        </p:txBody>
      </p:sp>
      <p:sp>
        <p:nvSpPr>
          <p:cNvPr id="25" name="TextBox 24">
            <a:extLst>
              <a:ext uri="{FF2B5EF4-FFF2-40B4-BE49-F238E27FC236}">
                <a16:creationId xmlns:a16="http://schemas.microsoft.com/office/drawing/2014/main" id="{A6A8C7C3-CB35-978A-14C0-6858834A65D0}"/>
              </a:ext>
            </a:extLst>
          </p:cNvPr>
          <p:cNvSpPr txBox="1"/>
          <p:nvPr/>
        </p:nvSpPr>
        <p:spPr>
          <a:xfrm>
            <a:off x="9573768" y="4023360"/>
            <a:ext cx="2304752" cy="200055"/>
          </a:xfrm>
          <a:prstGeom prst="rect">
            <a:avLst/>
          </a:prstGeom>
          <a:noFill/>
        </p:spPr>
        <p:txBody>
          <a:bodyPr wrap="square" rtlCol="0">
            <a:spAutoFit/>
          </a:bodyPr>
          <a:lstStyle/>
          <a:p>
            <a:pPr algn="ctr"/>
            <a:r>
              <a:rPr lang="tr-TR" sz="700">
                <a:effectLst/>
                <a:latin typeface="+mj-lt"/>
                <a:ea typeface="Times New Roman" panose="02020603050405020304" pitchFamily="18" charset="0"/>
              </a:rPr>
              <a:t>MLP4 </a:t>
            </a:r>
            <a:r>
              <a:rPr lang="tr-TR" sz="700" dirty="0">
                <a:effectLst/>
                <a:latin typeface="+mj-lt"/>
                <a:ea typeface="Times New Roman" panose="02020603050405020304" pitchFamily="18" charset="0"/>
              </a:rPr>
              <a:t>Modeli Eğitim ve Doğrulama Doğruluğu</a:t>
            </a:r>
            <a:endParaRPr lang="en-US" sz="700" dirty="0">
              <a:latin typeface="+mj-lt"/>
            </a:endParaRPr>
          </a:p>
        </p:txBody>
      </p:sp>
      <p:sp>
        <p:nvSpPr>
          <p:cNvPr id="26" name="TextBox 25">
            <a:extLst>
              <a:ext uri="{FF2B5EF4-FFF2-40B4-BE49-F238E27FC236}">
                <a16:creationId xmlns:a16="http://schemas.microsoft.com/office/drawing/2014/main" id="{DF2B205A-588A-20AD-173B-854144698B1B}"/>
              </a:ext>
            </a:extLst>
          </p:cNvPr>
          <p:cNvSpPr txBox="1"/>
          <p:nvPr/>
        </p:nvSpPr>
        <p:spPr>
          <a:xfrm>
            <a:off x="364148" y="633092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 Basic Modeli Eğitim ve Doğrulama Doğruluğu</a:t>
            </a:r>
            <a:endParaRPr lang="en-US" sz="700" dirty="0">
              <a:latin typeface="+mj-lt"/>
            </a:endParaRPr>
          </a:p>
        </p:txBody>
      </p:sp>
      <p:sp>
        <p:nvSpPr>
          <p:cNvPr id="27" name="TextBox 26">
            <a:extLst>
              <a:ext uri="{FF2B5EF4-FFF2-40B4-BE49-F238E27FC236}">
                <a16:creationId xmlns:a16="http://schemas.microsoft.com/office/drawing/2014/main" id="{36BEA185-E677-2167-D2CF-2FB301365443}"/>
              </a:ext>
            </a:extLst>
          </p:cNvPr>
          <p:cNvSpPr txBox="1"/>
          <p:nvPr/>
        </p:nvSpPr>
        <p:spPr>
          <a:xfrm>
            <a:off x="2650148" y="633092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CNN1 Modeli Eğitim ve Doğrulama Doğruluğu</a:t>
            </a:r>
            <a:endParaRPr lang="en-US" sz="700" dirty="0">
              <a:latin typeface="+mj-lt"/>
            </a:endParaRPr>
          </a:p>
        </p:txBody>
      </p:sp>
      <p:sp>
        <p:nvSpPr>
          <p:cNvPr id="28" name="TextBox 27">
            <a:extLst>
              <a:ext uri="{FF2B5EF4-FFF2-40B4-BE49-F238E27FC236}">
                <a16:creationId xmlns:a16="http://schemas.microsoft.com/office/drawing/2014/main" id="{1C1B593F-5300-B8EB-148A-7ABE8EE0CCFF}"/>
              </a:ext>
            </a:extLst>
          </p:cNvPr>
          <p:cNvSpPr txBox="1"/>
          <p:nvPr/>
        </p:nvSpPr>
        <p:spPr>
          <a:xfrm>
            <a:off x="4991012" y="633092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CNN2 Modeli Eğitim ve Doğrulama Doğruluğu</a:t>
            </a:r>
            <a:endParaRPr lang="en-US" sz="700" dirty="0">
              <a:latin typeface="+mj-lt"/>
            </a:endParaRPr>
          </a:p>
        </p:txBody>
      </p:sp>
      <p:sp>
        <p:nvSpPr>
          <p:cNvPr id="29" name="TextBox 28">
            <a:extLst>
              <a:ext uri="{FF2B5EF4-FFF2-40B4-BE49-F238E27FC236}">
                <a16:creationId xmlns:a16="http://schemas.microsoft.com/office/drawing/2014/main" id="{7FE0BAF4-19C9-D972-EB8B-64C2AD2EB655}"/>
              </a:ext>
            </a:extLst>
          </p:cNvPr>
          <p:cNvSpPr txBox="1"/>
          <p:nvPr/>
        </p:nvSpPr>
        <p:spPr>
          <a:xfrm>
            <a:off x="7296912" y="6330920"/>
            <a:ext cx="2304752" cy="200055"/>
          </a:xfrm>
          <a:prstGeom prst="rect">
            <a:avLst/>
          </a:prstGeom>
          <a:noFill/>
        </p:spPr>
        <p:txBody>
          <a:bodyPr wrap="square" rtlCol="0">
            <a:spAutoFit/>
          </a:bodyPr>
          <a:lstStyle/>
          <a:p>
            <a:pPr algn="ctr"/>
            <a:r>
              <a:rPr lang="tr-TR" sz="700" dirty="0">
                <a:latin typeface="+mj-lt"/>
                <a:ea typeface="Times New Roman" panose="02020603050405020304" pitchFamily="18" charset="0"/>
              </a:rPr>
              <a:t>CNN3</a:t>
            </a:r>
            <a:r>
              <a:rPr lang="tr-TR" sz="700" dirty="0">
                <a:effectLst/>
                <a:latin typeface="+mj-lt"/>
                <a:ea typeface="Times New Roman" panose="02020603050405020304" pitchFamily="18" charset="0"/>
              </a:rPr>
              <a:t> Modeli Eğitim ve Doğrulama Doğruluğu</a:t>
            </a:r>
            <a:endParaRPr lang="en-US" sz="700" dirty="0">
              <a:latin typeface="+mj-lt"/>
            </a:endParaRPr>
          </a:p>
        </p:txBody>
      </p:sp>
      <p:sp>
        <p:nvSpPr>
          <p:cNvPr id="30" name="TextBox 29">
            <a:extLst>
              <a:ext uri="{FF2B5EF4-FFF2-40B4-BE49-F238E27FC236}">
                <a16:creationId xmlns:a16="http://schemas.microsoft.com/office/drawing/2014/main" id="{EAF622FF-088E-0E08-B44C-3870FE123D9C}"/>
              </a:ext>
            </a:extLst>
          </p:cNvPr>
          <p:cNvSpPr txBox="1"/>
          <p:nvPr/>
        </p:nvSpPr>
        <p:spPr>
          <a:xfrm>
            <a:off x="9573768" y="633092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CNN4 Modeli Eğitim ve Doğrulama Doğruluğu</a:t>
            </a:r>
            <a:endParaRPr lang="en-US" sz="700" dirty="0">
              <a:latin typeface="+mj-lt"/>
            </a:endParaRPr>
          </a:p>
        </p:txBody>
      </p:sp>
    </p:spTree>
    <p:extLst>
      <p:ext uri="{BB962C8B-B14F-4D97-AF65-F5344CB8AC3E}">
        <p14:creationId xmlns:p14="http://schemas.microsoft.com/office/powerpoint/2010/main" val="225131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pSp>
        <p:nvGrpSpPr>
          <p:cNvPr id="34" name="Group 33">
            <a:extLst>
              <a:ext uri="{FF2B5EF4-FFF2-40B4-BE49-F238E27FC236}">
                <a16:creationId xmlns:a16="http://schemas.microsoft.com/office/drawing/2014/main" id="{691CF593-9573-9C86-DCAF-11F868EC5457}"/>
              </a:ext>
            </a:extLst>
          </p:cNvPr>
          <p:cNvGrpSpPr/>
          <p:nvPr/>
        </p:nvGrpSpPr>
        <p:grpSpPr>
          <a:xfrm>
            <a:off x="384048" y="4581144"/>
            <a:ext cx="11475720" cy="1790163"/>
            <a:chOff x="384048" y="4581144"/>
            <a:chExt cx="11475720" cy="1790163"/>
          </a:xfrm>
        </p:grpSpPr>
        <p:pic>
          <p:nvPicPr>
            <p:cNvPr id="9" name="Picture 8">
              <a:extLst>
                <a:ext uri="{FF2B5EF4-FFF2-40B4-BE49-F238E27FC236}">
                  <a16:creationId xmlns:a16="http://schemas.microsoft.com/office/drawing/2014/main" id="{C7C62FC1-987F-0EFD-EDED-FA2A57E29E3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4048" y="4581144"/>
              <a:ext cx="2286000" cy="1790163"/>
            </a:xfrm>
            <a:prstGeom prst="rect">
              <a:avLst/>
            </a:prstGeom>
            <a:noFill/>
            <a:ln>
              <a:noFill/>
            </a:ln>
          </p:spPr>
        </p:pic>
        <p:pic>
          <p:nvPicPr>
            <p:cNvPr id="10" name="Picture 9">
              <a:extLst>
                <a:ext uri="{FF2B5EF4-FFF2-40B4-BE49-F238E27FC236}">
                  <a16:creationId xmlns:a16="http://schemas.microsoft.com/office/drawing/2014/main" id="{8480C37E-6DED-9489-5FF4-DDDE8CB523B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70048" y="4581144"/>
              <a:ext cx="2286000" cy="1745901"/>
            </a:xfrm>
            <a:prstGeom prst="rect">
              <a:avLst/>
            </a:prstGeom>
            <a:noFill/>
            <a:ln>
              <a:noFill/>
            </a:ln>
          </p:spPr>
        </p:pic>
        <p:pic>
          <p:nvPicPr>
            <p:cNvPr id="11" name="Picture 10">
              <a:extLst>
                <a:ext uri="{FF2B5EF4-FFF2-40B4-BE49-F238E27FC236}">
                  <a16:creationId xmlns:a16="http://schemas.microsoft.com/office/drawing/2014/main" id="{A3915C40-E339-16FA-8B9E-32FE12D1CFD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10912" y="4581144"/>
              <a:ext cx="2286000" cy="1785135"/>
            </a:xfrm>
            <a:prstGeom prst="rect">
              <a:avLst/>
            </a:prstGeom>
            <a:noFill/>
            <a:ln>
              <a:noFill/>
            </a:ln>
          </p:spPr>
        </p:pic>
        <p:pic>
          <p:nvPicPr>
            <p:cNvPr id="31" name="Picture 30">
              <a:extLst>
                <a:ext uri="{FF2B5EF4-FFF2-40B4-BE49-F238E27FC236}">
                  <a16:creationId xmlns:a16="http://schemas.microsoft.com/office/drawing/2014/main" id="{4114D9AC-8BB5-049C-2820-4AF17D31B1D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296912" y="4581144"/>
              <a:ext cx="2286000" cy="1765300"/>
            </a:xfrm>
            <a:prstGeom prst="rect">
              <a:avLst/>
            </a:prstGeom>
            <a:noFill/>
            <a:ln>
              <a:noFill/>
            </a:ln>
          </p:spPr>
        </p:pic>
        <p:pic>
          <p:nvPicPr>
            <p:cNvPr id="32" name="Picture 31">
              <a:extLst>
                <a:ext uri="{FF2B5EF4-FFF2-40B4-BE49-F238E27FC236}">
                  <a16:creationId xmlns:a16="http://schemas.microsoft.com/office/drawing/2014/main" id="{D62EDCF0-B00A-7178-D5A8-E265D97CAB7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573768" y="4581144"/>
              <a:ext cx="2286000" cy="1750711"/>
            </a:xfrm>
            <a:prstGeom prst="rect">
              <a:avLst/>
            </a:prstGeom>
            <a:noFill/>
            <a:ln>
              <a:noFill/>
            </a:ln>
          </p:spPr>
        </p:pic>
      </p:grpSp>
      <p:grpSp>
        <p:nvGrpSpPr>
          <p:cNvPr id="33" name="Group 32">
            <a:extLst>
              <a:ext uri="{FF2B5EF4-FFF2-40B4-BE49-F238E27FC236}">
                <a16:creationId xmlns:a16="http://schemas.microsoft.com/office/drawing/2014/main" id="{25ED7DA2-ED9B-8F8E-89DF-F525C7EC2654}"/>
              </a:ext>
            </a:extLst>
          </p:cNvPr>
          <p:cNvGrpSpPr/>
          <p:nvPr/>
        </p:nvGrpSpPr>
        <p:grpSpPr>
          <a:xfrm>
            <a:off x="384048" y="2276856"/>
            <a:ext cx="11475720" cy="1790163"/>
            <a:chOff x="384048" y="2276856"/>
            <a:chExt cx="11475720" cy="1790163"/>
          </a:xfrm>
        </p:grpSpPr>
        <p:pic>
          <p:nvPicPr>
            <p:cNvPr id="2" name="Picture 1">
              <a:extLst>
                <a:ext uri="{FF2B5EF4-FFF2-40B4-BE49-F238E27FC236}">
                  <a16:creationId xmlns:a16="http://schemas.microsoft.com/office/drawing/2014/main" id="{05EC8B8A-B0D4-27A5-6DB7-FDCF0944BB3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4048" y="2276856"/>
              <a:ext cx="2286000" cy="1790163"/>
            </a:xfrm>
            <a:prstGeom prst="rect">
              <a:avLst/>
            </a:prstGeom>
            <a:noFill/>
            <a:ln>
              <a:noFill/>
            </a:ln>
          </p:spPr>
        </p:pic>
        <p:pic>
          <p:nvPicPr>
            <p:cNvPr id="3" name="Picture 2">
              <a:extLst>
                <a:ext uri="{FF2B5EF4-FFF2-40B4-BE49-F238E27FC236}">
                  <a16:creationId xmlns:a16="http://schemas.microsoft.com/office/drawing/2014/main" id="{433FC5F8-88E0-729B-77C7-D163D23A4DC0}"/>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670048" y="2276856"/>
              <a:ext cx="2286000" cy="1745901"/>
            </a:xfrm>
            <a:prstGeom prst="rect">
              <a:avLst/>
            </a:prstGeom>
            <a:noFill/>
            <a:ln>
              <a:noFill/>
            </a:ln>
          </p:spPr>
        </p:pic>
        <p:pic>
          <p:nvPicPr>
            <p:cNvPr id="6" name="Picture 5">
              <a:extLst>
                <a:ext uri="{FF2B5EF4-FFF2-40B4-BE49-F238E27FC236}">
                  <a16:creationId xmlns:a16="http://schemas.microsoft.com/office/drawing/2014/main" id="{BC1500AF-4C4E-52CE-1881-B791BB4A757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10912" y="2276856"/>
              <a:ext cx="2286000" cy="1717589"/>
            </a:xfrm>
            <a:prstGeom prst="rect">
              <a:avLst/>
            </a:prstGeom>
            <a:noFill/>
            <a:ln>
              <a:noFill/>
            </a:ln>
          </p:spPr>
        </p:pic>
        <p:pic>
          <p:nvPicPr>
            <p:cNvPr id="7" name="Picture 6">
              <a:extLst>
                <a:ext uri="{FF2B5EF4-FFF2-40B4-BE49-F238E27FC236}">
                  <a16:creationId xmlns:a16="http://schemas.microsoft.com/office/drawing/2014/main" id="{B067FBCD-2551-F228-8EC1-E3A9D0469B5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296912" y="2276856"/>
              <a:ext cx="2286000" cy="1785135"/>
            </a:xfrm>
            <a:prstGeom prst="rect">
              <a:avLst/>
            </a:prstGeom>
            <a:noFill/>
            <a:ln>
              <a:noFill/>
            </a:ln>
          </p:spPr>
        </p:pic>
        <p:pic>
          <p:nvPicPr>
            <p:cNvPr id="8" name="Picture 7">
              <a:extLst>
                <a:ext uri="{FF2B5EF4-FFF2-40B4-BE49-F238E27FC236}">
                  <a16:creationId xmlns:a16="http://schemas.microsoft.com/office/drawing/2014/main" id="{C493CE09-FD79-4FBE-F891-F7EA4F13A34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573768" y="2276856"/>
              <a:ext cx="2286000" cy="1750711"/>
            </a:xfrm>
            <a:prstGeom prst="rect">
              <a:avLst/>
            </a:prstGeom>
            <a:noFill/>
            <a:ln>
              <a:noFill/>
            </a:ln>
          </p:spPr>
        </p:pic>
      </p:grpSp>
      <p:sp>
        <p:nvSpPr>
          <p:cNvPr id="151" name="Google Shape;151;p23"/>
          <p:cNvSpPr txBox="1">
            <a:spLocks noGrp="1"/>
          </p:cNvSpPr>
          <p:nvPr>
            <p:ph type="title"/>
          </p:nvPr>
        </p:nvSpPr>
        <p:spPr>
          <a:xfrm>
            <a:off x="838200" y="365125"/>
            <a:ext cx="10515600" cy="1325563"/>
          </a:xfrm>
        </p:spPr>
        <p:txBody>
          <a:bodyPr spcFirstLastPara="1" wrap="square" lIns="91425" tIns="45700" rIns="91425" bIns="45700" anchor="ctr" anchorCtr="0">
            <a:normAutofit/>
          </a:bodyPr>
          <a:lstStyle/>
          <a:p>
            <a:pPr lvl="0"/>
            <a:r>
              <a:rPr lang="en-IN" dirty="0" err="1">
                <a:latin typeface="+mn-lt"/>
              </a:rPr>
              <a:t>Sonuçlar</a:t>
            </a:r>
            <a:r>
              <a:rPr lang="en-IN" dirty="0">
                <a:latin typeface="+mn-lt"/>
              </a:rPr>
              <a:t> ve Tartışma</a:t>
            </a:r>
            <a:br>
              <a:rPr lang="en-IN" dirty="0">
                <a:latin typeface="+mn-lt"/>
              </a:rPr>
            </a:br>
            <a:r>
              <a:rPr lang="en-IN" dirty="0">
                <a:latin typeface="+mn-lt"/>
              </a:rPr>
              <a:t>Görsel Analizler</a:t>
            </a:r>
          </a:p>
        </p:txBody>
      </p:sp>
      <p:sp>
        <p:nvSpPr>
          <p:cNvPr id="4" name="Text Placeholder 3">
            <a:extLst>
              <a:ext uri="{FF2B5EF4-FFF2-40B4-BE49-F238E27FC236}">
                <a16:creationId xmlns:a16="http://schemas.microsoft.com/office/drawing/2014/main" id="{51DD0009-550C-38E3-E192-CA6CF65519BE}"/>
              </a:ext>
            </a:extLst>
          </p:cNvPr>
          <p:cNvSpPr>
            <a:spLocks noGrp="1"/>
          </p:cNvSpPr>
          <p:nvPr>
            <p:ph type="body" idx="1"/>
          </p:nvPr>
        </p:nvSpPr>
        <p:spPr>
          <a:xfrm>
            <a:off x="838200" y="1546225"/>
            <a:ext cx="10515600" cy="4351338"/>
          </a:xfrm>
        </p:spPr>
        <p:txBody>
          <a:bodyPr/>
          <a:lstStyle/>
          <a:p>
            <a:r>
              <a:rPr lang="tr-TR" dirty="0">
                <a:latin typeface="+mj-lt"/>
              </a:rPr>
              <a:t>Kayıp</a:t>
            </a:r>
            <a:r>
              <a:rPr lang="en-US" dirty="0">
                <a:latin typeface="+mj-lt"/>
              </a:rPr>
              <a:t> </a:t>
            </a:r>
            <a:r>
              <a:rPr lang="en-US" dirty="0" err="1">
                <a:latin typeface="+mj-lt"/>
              </a:rPr>
              <a:t>Grafikleri</a:t>
            </a:r>
            <a:endParaRPr lang="en-US" dirty="0">
              <a:latin typeface="+mj-lt"/>
            </a:endParaRPr>
          </a:p>
        </p:txBody>
      </p:sp>
      <p:sp>
        <p:nvSpPr>
          <p:cNvPr id="21" name="TextBox 20">
            <a:extLst>
              <a:ext uri="{FF2B5EF4-FFF2-40B4-BE49-F238E27FC236}">
                <a16:creationId xmlns:a16="http://schemas.microsoft.com/office/drawing/2014/main" id="{D3AA2B6F-744B-42A4-8309-1440C8F8451B}"/>
              </a:ext>
            </a:extLst>
          </p:cNvPr>
          <p:cNvSpPr txBox="1"/>
          <p:nvPr/>
        </p:nvSpPr>
        <p:spPr>
          <a:xfrm>
            <a:off x="384048" y="402336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MLP Basic Modeli Eğitim ve Doğrulama Kaybı</a:t>
            </a:r>
            <a:endParaRPr lang="en-US" sz="700" dirty="0">
              <a:latin typeface="+mj-lt"/>
            </a:endParaRPr>
          </a:p>
        </p:txBody>
      </p:sp>
      <p:sp>
        <p:nvSpPr>
          <p:cNvPr id="22" name="TextBox 21">
            <a:extLst>
              <a:ext uri="{FF2B5EF4-FFF2-40B4-BE49-F238E27FC236}">
                <a16:creationId xmlns:a16="http://schemas.microsoft.com/office/drawing/2014/main" id="{E45A096B-0D40-15EE-4764-DCBB092B363C}"/>
              </a:ext>
            </a:extLst>
          </p:cNvPr>
          <p:cNvSpPr txBox="1"/>
          <p:nvPr/>
        </p:nvSpPr>
        <p:spPr>
          <a:xfrm>
            <a:off x="2670048" y="402336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MLP1 Modeli Eğitim ve Doğrulama Kaybı</a:t>
            </a:r>
            <a:endParaRPr lang="en-US" sz="700" dirty="0">
              <a:latin typeface="+mj-lt"/>
            </a:endParaRPr>
          </a:p>
        </p:txBody>
      </p:sp>
      <p:sp>
        <p:nvSpPr>
          <p:cNvPr id="23" name="TextBox 22">
            <a:extLst>
              <a:ext uri="{FF2B5EF4-FFF2-40B4-BE49-F238E27FC236}">
                <a16:creationId xmlns:a16="http://schemas.microsoft.com/office/drawing/2014/main" id="{9FE6F795-A8BE-38C1-DB76-58D1BA837038}"/>
              </a:ext>
            </a:extLst>
          </p:cNvPr>
          <p:cNvSpPr txBox="1"/>
          <p:nvPr/>
        </p:nvSpPr>
        <p:spPr>
          <a:xfrm>
            <a:off x="5010912" y="402336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MLP2 Modeli Eğitim ve Doğrulama Kaybı</a:t>
            </a:r>
            <a:endParaRPr lang="en-US" sz="700" dirty="0">
              <a:latin typeface="+mj-lt"/>
            </a:endParaRPr>
          </a:p>
        </p:txBody>
      </p:sp>
      <p:sp>
        <p:nvSpPr>
          <p:cNvPr id="24" name="TextBox 23">
            <a:extLst>
              <a:ext uri="{FF2B5EF4-FFF2-40B4-BE49-F238E27FC236}">
                <a16:creationId xmlns:a16="http://schemas.microsoft.com/office/drawing/2014/main" id="{116212C8-39C5-0623-F911-A62E6DDBBB82}"/>
              </a:ext>
            </a:extLst>
          </p:cNvPr>
          <p:cNvSpPr txBox="1"/>
          <p:nvPr/>
        </p:nvSpPr>
        <p:spPr>
          <a:xfrm>
            <a:off x="7296912" y="402336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MLP3 Modeli Eğitim ve Doğrulama Kaybı</a:t>
            </a:r>
            <a:endParaRPr lang="en-US" sz="700" dirty="0">
              <a:latin typeface="+mj-lt"/>
            </a:endParaRPr>
          </a:p>
        </p:txBody>
      </p:sp>
      <p:sp>
        <p:nvSpPr>
          <p:cNvPr id="25" name="TextBox 24">
            <a:extLst>
              <a:ext uri="{FF2B5EF4-FFF2-40B4-BE49-F238E27FC236}">
                <a16:creationId xmlns:a16="http://schemas.microsoft.com/office/drawing/2014/main" id="{A6A8C7C3-CB35-978A-14C0-6858834A65D0}"/>
              </a:ext>
            </a:extLst>
          </p:cNvPr>
          <p:cNvSpPr txBox="1"/>
          <p:nvPr/>
        </p:nvSpPr>
        <p:spPr>
          <a:xfrm>
            <a:off x="9573768" y="402336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MLP4 Modeli Eğitim ve Doğrulama Kaybı</a:t>
            </a:r>
            <a:endParaRPr lang="en-US" sz="700" dirty="0">
              <a:latin typeface="+mj-lt"/>
            </a:endParaRPr>
          </a:p>
        </p:txBody>
      </p:sp>
      <p:sp>
        <p:nvSpPr>
          <p:cNvPr id="26" name="TextBox 25">
            <a:extLst>
              <a:ext uri="{FF2B5EF4-FFF2-40B4-BE49-F238E27FC236}">
                <a16:creationId xmlns:a16="http://schemas.microsoft.com/office/drawing/2014/main" id="{DF2B205A-588A-20AD-173B-854144698B1B}"/>
              </a:ext>
            </a:extLst>
          </p:cNvPr>
          <p:cNvSpPr txBox="1"/>
          <p:nvPr/>
        </p:nvSpPr>
        <p:spPr>
          <a:xfrm>
            <a:off x="364148" y="634362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 Basic Modeli Eğitim ve Doğrulama Kaybı</a:t>
            </a:r>
            <a:endParaRPr lang="en-US" sz="700" dirty="0">
              <a:latin typeface="+mj-lt"/>
            </a:endParaRPr>
          </a:p>
        </p:txBody>
      </p:sp>
      <p:sp>
        <p:nvSpPr>
          <p:cNvPr id="27" name="TextBox 26">
            <a:extLst>
              <a:ext uri="{FF2B5EF4-FFF2-40B4-BE49-F238E27FC236}">
                <a16:creationId xmlns:a16="http://schemas.microsoft.com/office/drawing/2014/main" id="{36BEA185-E677-2167-D2CF-2FB301365443}"/>
              </a:ext>
            </a:extLst>
          </p:cNvPr>
          <p:cNvSpPr txBox="1"/>
          <p:nvPr/>
        </p:nvSpPr>
        <p:spPr>
          <a:xfrm>
            <a:off x="2650148" y="634362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CNN1 Modeli Eğitim ve Doğrulama Kaybı</a:t>
            </a:r>
            <a:endParaRPr lang="en-US" sz="700" dirty="0">
              <a:latin typeface="+mj-lt"/>
            </a:endParaRPr>
          </a:p>
        </p:txBody>
      </p:sp>
      <p:sp>
        <p:nvSpPr>
          <p:cNvPr id="28" name="TextBox 27">
            <a:extLst>
              <a:ext uri="{FF2B5EF4-FFF2-40B4-BE49-F238E27FC236}">
                <a16:creationId xmlns:a16="http://schemas.microsoft.com/office/drawing/2014/main" id="{1C1B593F-5300-B8EB-148A-7ABE8EE0CCFF}"/>
              </a:ext>
            </a:extLst>
          </p:cNvPr>
          <p:cNvSpPr txBox="1"/>
          <p:nvPr/>
        </p:nvSpPr>
        <p:spPr>
          <a:xfrm>
            <a:off x="4991012" y="634362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CNN2 Modeli Eğitim ve Doğrulama Kaybı</a:t>
            </a:r>
            <a:endParaRPr lang="en-US" sz="700" dirty="0">
              <a:latin typeface="+mj-lt"/>
            </a:endParaRPr>
          </a:p>
        </p:txBody>
      </p:sp>
      <p:sp>
        <p:nvSpPr>
          <p:cNvPr id="29" name="TextBox 28">
            <a:extLst>
              <a:ext uri="{FF2B5EF4-FFF2-40B4-BE49-F238E27FC236}">
                <a16:creationId xmlns:a16="http://schemas.microsoft.com/office/drawing/2014/main" id="{7FE0BAF4-19C9-D972-EB8B-64C2AD2EB655}"/>
              </a:ext>
            </a:extLst>
          </p:cNvPr>
          <p:cNvSpPr txBox="1"/>
          <p:nvPr/>
        </p:nvSpPr>
        <p:spPr>
          <a:xfrm>
            <a:off x="7296912" y="6343620"/>
            <a:ext cx="2304752" cy="200055"/>
          </a:xfrm>
          <a:prstGeom prst="rect">
            <a:avLst/>
          </a:prstGeom>
          <a:noFill/>
        </p:spPr>
        <p:txBody>
          <a:bodyPr wrap="square" rtlCol="0">
            <a:spAutoFit/>
          </a:bodyPr>
          <a:lstStyle/>
          <a:p>
            <a:pPr algn="ctr"/>
            <a:r>
              <a:rPr lang="tr-TR" sz="700" dirty="0">
                <a:latin typeface="+mj-lt"/>
                <a:ea typeface="Times New Roman" panose="02020603050405020304" pitchFamily="18" charset="0"/>
              </a:rPr>
              <a:t>CNN3</a:t>
            </a:r>
            <a:r>
              <a:rPr lang="tr-TR" sz="700" dirty="0">
                <a:effectLst/>
                <a:latin typeface="+mj-lt"/>
                <a:ea typeface="Times New Roman" panose="02020603050405020304" pitchFamily="18" charset="0"/>
              </a:rPr>
              <a:t> Modeli Eğitim ve Doğrulama Kaybı</a:t>
            </a:r>
            <a:endParaRPr lang="en-US" sz="700" dirty="0">
              <a:latin typeface="+mj-lt"/>
            </a:endParaRPr>
          </a:p>
        </p:txBody>
      </p:sp>
      <p:sp>
        <p:nvSpPr>
          <p:cNvPr id="30" name="TextBox 29">
            <a:extLst>
              <a:ext uri="{FF2B5EF4-FFF2-40B4-BE49-F238E27FC236}">
                <a16:creationId xmlns:a16="http://schemas.microsoft.com/office/drawing/2014/main" id="{EAF622FF-088E-0E08-B44C-3870FE123D9C}"/>
              </a:ext>
            </a:extLst>
          </p:cNvPr>
          <p:cNvSpPr txBox="1"/>
          <p:nvPr/>
        </p:nvSpPr>
        <p:spPr>
          <a:xfrm>
            <a:off x="9573768" y="634362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CNN4 Modeli Eğitim ve Doğrulama Kaybı</a:t>
            </a:r>
            <a:endParaRPr lang="en-US" sz="700" dirty="0">
              <a:latin typeface="+mj-lt"/>
            </a:endParaRPr>
          </a:p>
        </p:txBody>
      </p:sp>
    </p:spTree>
    <p:extLst>
      <p:ext uri="{BB962C8B-B14F-4D97-AF65-F5344CB8AC3E}">
        <p14:creationId xmlns:p14="http://schemas.microsoft.com/office/powerpoint/2010/main" val="278853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grpSp>
        <p:nvGrpSpPr>
          <p:cNvPr id="36" name="Group 35">
            <a:extLst>
              <a:ext uri="{FF2B5EF4-FFF2-40B4-BE49-F238E27FC236}">
                <a16:creationId xmlns:a16="http://schemas.microsoft.com/office/drawing/2014/main" id="{D05C6BEF-4E2F-BE36-55D0-F037BC816CCD}"/>
              </a:ext>
            </a:extLst>
          </p:cNvPr>
          <p:cNvGrpSpPr/>
          <p:nvPr/>
        </p:nvGrpSpPr>
        <p:grpSpPr>
          <a:xfrm>
            <a:off x="384048" y="2276856"/>
            <a:ext cx="11475720" cy="4120025"/>
            <a:chOff x="384048" y="2276856"/>
            <a:chExt cx="11475720" cy="4120025"/>
          </a:xfrm>
        </p:grpSpPr>
        <p:pic>
          <p:nvPicPr>
            <p:cNvPr id="5" name="Picture 4">
              <a:extLst>
                <a:ext uri="{FF2B5EF4-FFF2-40B4-BE49-F238E27FC236}">
                  <a16:creationId xmlns:a16="http://schemas.microsoft.com/office/drawing/2014/main" id="{31BA6117-5D7A-AD3F-21A1-FBA67402B2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4048" y="2276856"/>
              <a:ext cx="2286000" cy="1790163"/>
            </a:xfrm>
            <a:prstGeom prst="rect">
              <a:avLst/>
            </a:prstGeom>
            <a:noFill/>
            <a:ln>
              <a:noFill/>
            </a:ln>
          </p:spPr>
        </p:pic>
        <p:pic>
          <p:nvPicPr>
            <p:cNvPr id="12" name="Picture 11">
              <a:extLst>
                <a:ext uri="{FF2B5EF4-FFF2-40B4-BE49-F238E27FC236}">
                  <a16:creationId xmlns:a16="http://schemas.microsoft.com/office/drawing/2014/main" id="{C156074D-FE24-E26B-4F39-5BC2232AAF0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70048" y="2276856"/>
              <a:ext cx="2286000" cy="1836728"/>
            </a:xfrm>
            <a:prstGeom prst="rect">
              <a:avLst/>
            </a:prstGeom>
            <a:noFill/>
            <a:ln>
              <a:noFill/>
            </a:ln>
          </p:spPr>
        </p:pic>
        <p:pic>
          <p:nvPicPr>
            <p:cNvPr id="13" name="Picture 12">
              <a:extLst>
                <a:ext uri="{FF2B5EF4-FFF2-40B4-BE49-F238E27FC236}">
                  <a16:creationId xmlns:a16="http://schemas.microsoft.com/office/drawing/2014/main" id="{6E4242CE-B87F-86A7-1414-CBFD433F264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10912" y="2276856"/>
              <a:ext cx="2286000" cy="1785135"/>
            </a:xfrm>
            <a:prstGeom prst="rect">
              <a:avLst/>
            </a:prstGeom>
            <a:noFill/>
            <a:ln>
              <a:noFill/>
            </a:ln>
          </p:spPr>
        </p:pic>
        <p:pic>
          <p:nvPicPr>
            <p:cNvPr id="14" name="Picture 13">
              <a:extLst>
                <a:ext uri="{FF2B5EF4-FFF2-40B4-BE49-F238E27FC236}">
                  <a16:creationId xmlns:a16="http://schemas.microsoft.com/office/drawing/2014/main" id="{CF6E719F-E3BB-7BDC-FBDA-3923C0EBE61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96912" y="2276856"/>
              <a:ext cx="2286000" cy="1805420"/>
            </a:xfrm>
            <a:prstGeom prst="rect">
              <a:avLst/>
            </a:prstGeom>
            <a:noFill/>
            <a:ln>
              <a:noFill/>
            </a:ln>
          </p:spPr>
        </p:pic>
        <p:pic>
          <p:nvPicPr>
            <p:cNvPr id="15" name="Picture 14">
              <a:extLst>
                <a:ext uri="{FF2B5EF4-FFF2-40B4-BE49-F238E27FC236}">
                  <a16:creationId xmlns:a16="http://schemas.microsoft.com/office/drawing/2014/main" id="{28D3AE14-A4B0-3FE4-C780-BF9DC0FD099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73768" y="2276856"/>
              <a:ext cx="2286000" cy="1820940"/>
            </a:xfrm>
            <a:prstGeom prst="rect">
              <a:avLst/>
            </a:prstGeom>
            <a:noFill/>
            <a:ln>
              <a:noFill/>
            </a:ln>
          </p:spPr>
        </p:pic>
        <p:pic>
          <p:nvPicPr>
            <p:cNvPr id="16" name="Picture 15">
              <a:extLst>
                <a:ext uri="{FF2B5EF4-FFF2-40B4-BE49-F238E27FC236}">
                  <a16:creationId xmlns:a16="http://schemas.microsoft.com/office/drawing/2014/main" id="{96ACB0A1-A5A0-0E0C-416D-29496EA0696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4048" y="4581144"/>
              <a:ext cx="2286000" cy="1800306"/>
            </a:xfrm>
            <a:prstGeom prst="rect">
              <a:avLst/>
            </a:prstGeom>
            <a:noFill/>
            <a:ln>
              <a:noFill/>
            </a:ln>
          </p:spPr>
        </p:pic>
        <p:pic>
          <p:nvPicPr>
            <p:cNvPr id="17" name="Picture 16">
              <a:extLst>
                <a:ext uri="{FF2B5EF4-FFF2-40B4-BE49-F238E27FC236}">
                  <a16:creationId xmlns:a16="http://schemas.microsoft.com/office/drawing/2014/main" id="{AEEB6D65-EEA9-2F47-BF89-CAFF058141C1}"/>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70048" y="4581144"/>
              <a:ext cx="2286000" cy="1795220"/>
            </a:xfrm>
            <a:prstGeom prst="rect">
              <a:avLst/>
            </a:prstGeom>
            <a:noFill/>
            <a:ln>
              <a:noFill/>
            </a:ln>
          </p:spPr>
        </p:pic>
        <p:pic>
          <p:nvPicPr>
            <p:cNvPr id="19" name="Picture 18">
              <a:extLst>
                <a:ext uri="{FF2B5EF4-FFF2-40B4-BE49-F238E27FC236}">
                  <a16:creationId xmlns:a16="http://schemas.microsoft.com/office/drawing/2014/main" id="{3E4D9283-6C94-0C85-BAAB-B582EA7B13D5}"/>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010912" y="4581144"/>
              <a:ext cx="2286000" cy="1815737"/>
            </a:xfrm>
            <a:prstGeom prst="rect">
              <a:avLst/>
            </a:prstGeom>
            <a:noFill/>
            <a:ln>
              <a:noFill/>
            </a:ln>
          </p:spPr>
        </p:pic>
        <p:pic>
          <p:nvPicPr>
            <p:cNvPr id="20" name="Picture 19">
              <a:extLst>
                <a:ext uri="{FF2B5EF4-FFF2-40B4-BE49-F238E27FC236}">
                  <a16:creationId xmlns:a16="http://schemas.microsoft.com/office/drawing/2014/main" id="{3B61D04C-A477-2639-C791-89758D4C1D99}"/>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96912" y="4581144"/>
              <a:ext cx="2286000" cy="1785135"/>
            </a:xfrm>
            <a:prstGeom prst="rect">
              <a:avLst/>
            </a:prstGeom>
            <a:noFill/>
            <a:ln>
              <a:noFill/>
            </a:ln>
          </p:spPr>
        </p:pic>
        <p:pic>
          <p:nvPicPr>
            <p:cNvPr id="35" name="Picture 34">
              <a:extLst>
                <a:ext uri="{FF2B5EF4-FFF2-40B4-BE49-F238E27FC236}">
                  <a16:creationId xmlns:a16="http://schemas.microsoft.com/office/drawing/2014/main" id="{40BC660C-0AA7-35A4-7E6B-3F94F40E1EFF}"/>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73768" y="4581144"/>
              <a:ext cx="2286000" cy="1790163"/>
            </a:xfrm>
            <a:prstGeom prst="rect">
              <a:avLst/>
            </a:prstGeom>
            <a:noFill/>
            <a:ln>
              <a:noFill/>
            </a:ln>
          </p:spPr>
        </p:pic>
      </p:grpSp>
      <p:sp>
        <p:nvSpPr>
          <p:cNvPr id="151" name="Google Shape;151;p23"/>
          <p:cNvSpPr txBox="1">
            <a:spLocks noGrp="1"/>
          </p:cNvSpPr>
          <p:nvPr>
            <p:ph type="title"/>
          </p:nvPr>
        </p:nvSpPr>
        <p:spPr>
          <a:xfrm>
            <a:off x="838200" y="365125"/>
            <a:ext cx="10515600" cy="1325563"/>
          </a:xfrm>
        </p:spPr>
        <p:txBody>
          <a:bodyPr spcFirstLastPara="1" wrap="square" lIns="91425" tIns="45700" rIns="91425" bIns="45700" anchor="ctr" anchorCtr="0">
            <a:normAutofit/>
          </a:bodyPr>
          <a:lstStyle/>
          <a:p>
            <a:pPr lvl="0"/>
            <a:r>
              <a:rPr lang="en-IN" dirty="0" err="1">
                <a:latin typeface="+mn-lt"/>
              </a:rPr>
              <a:t>Sonuçlar</a:t>
            </a:r>
            <a:r>
              <a:rPr lang="en-IN" dirty="0">
                <a:latin typeface="+mn-lt"/>
              </a:rPr>
              <a:t> ve Tartışma</a:t>
            </a:r>
            <a:br>
              <a:rPr lang="en-IN" dirty="0">
                <a:latin typeface="+mn-lt"/>
              </a:rPr>
            </a:br>
            <a:r>
              <a:rPr lang="en-IN" dirty="0">
                <a:latin typeface="+mn-lt"/>
              </a:rPr>
              <a:t>Görsel Analizler</a:t>
            </a:r>
          </a:p>
        </p:txBody>
      </p:sp>
      <p:sp>
        <p:nvSpPr>
          <p:cNvPr id="4" name="Text Placeholder 3">
            <a:extLst>
              <a:ext uri="{FF2B5EF4-FFF2-40B4-BE49-F238E27FC236}">
                <a16:creationId xmlns:a16="http://schemas.microsoft.com/office/drawing/2014/main" id="{51DD0009-550C-38E3-E192-CA6CF65519BE}"/>
              </a:ext>
            </a:extLst>
          </p:cNvPr>
          <p:cNvSpPr>
            <a:spLocks noGrp="1"/>
          </p:cNvSpPr>
          <p:nvPr>
            <p:ph type="body" idx="1"/>
          </p:nvPr>
        </p:nvSpPr>
        <p:spPr>
          <a:xfrm>
            <a:off x="838200" y="1546225"/>
            <a:ext cx="10515600" cy="4351338"/>
          </a:xfrm>
        </p:spPr>
        <p:txBody>
          <a:bodyPr/>
          <a:lstStyle/>
          <a:p>
            <a:r>
              <a:rPr lang="tr-TR" dirty="0">
                <a:latin typeface="+mj-lt"/>
              </a:rPr>
              <a:t>Karmaşıklık Matrisleri</a:t>
            </a:r>
            <a:endParaRPr lang="en-US" dirty="0">
              <a:latin typeface="+mj-lt"/>
            </a:endParaRPr>
          </a:p>
        </p:txBody>
      </p:sp>
      <p:sp>
        <p:nvSpPr>
          <p:cNvPr id="21" name="TextBox 20">
            <a:extLst>
              <a:ext uri="{FF2B5EF4-FFF2-40B4-BE49-F238E27FC236}">
                <a16:creationId xmlns:a16="http://schemas.microsoft.com/office/drawing/2014/main" id="{D3AA2B6F-744B-42A4-8309-1440C8F8451B}"/>
              </a:ext>
            </a:extLst>
          </p:cNvPr>
          <p:cNvSpPr txBox="1"/>
          <p:nvPr/>
        </p:nvSpPr>
        <p:spPr>
          <a:xfrm>
            <a:off x="384048" y="407086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MLP Basic Modeli Karmaşıklık Matrisi</a:t>
            </a:r>
            <a:endParaRPr lang="en-US" sz="700" dirty="0">
              <a:latin typeface="+mj-lt"/>
            </a:endParaRPr>
          </a:p>
        </p:txBody>
      </p:sp>
      <p:sp>
        <p:nvSpPr>
          <p:cNvPr id="22" name="TextBox 21">
            <a:extLst>
              <a:ext uri="{FF2B5EF4-FFF2-40B4-BE49-F238E27FC236}">
                <a16:creationId xmlns:a16="http://schemas.microsoft.com/office/drawing/2014/main" id="{E45A096B-0D40-15EE-4764-DCBB092B363C}"/>
              </a:ext>
            </a:extLst>
          </p:cNvPr>
          <p:cNvSpPr txBox="1"/>
          <p:nvPr/>
        </p:nvSpPr>
        <p:spPr>
          <a:xfrm>
            <a:off x="2670048" y="407086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MLP1 Modeli Karmaşıklık Matrisi</a:t>
            </a:r>
            <a:endParaRPr lang="en-US" sz="700" dirty="0">
              <a:latin typeface="+mj-lt"/>
            </a:endParaRPr>
          </a:p>
        </p:txBody>
      </p:sp>
      <p:sp>
        <p:nvSpPr>
          <p:cNvPr id="23" name="TextBox 22">
            <a:extLst>
              <a:ext uri="{FF2B5EF4-FFF2-40B4-BE49-F238E27FC236}">
                <a16:creationId xmlns:a16="http://schemas.microsoft.com/office/drawing/2014/main" id="{9FE6F795-A8BE-38C1-DB76-58D1BA837038}"/>
              </a:ext>
            </a:extLst>
          </p:cNvPr>
          <p:cNvSpPr txBox="1"/>
          <p:nvPr/>
        </p:nvSpPr>
        <p:spPr>
          <a:xfrm>
            <a:off x="5010912" y="407086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MLP2 Modeli Karmaşıklık Matrisi</a:t>
            </a:r>
            <a:endParaRPr lang="en-US" sz="700" dirty="0">
              <a:latin typeface="+mj-lt"/>
            </a:endParaRPr>
          </a:p>
        </p:txBody>
      </p:sp>
      <p:sp>
        <p:nvSpPr>
          <p:cNvPr id="24" name="TextBox 23">
            <a:extLst>
              <a:ext uri="{FF2B5EF4-FFF2-40B4-BE49-F238E27FC236}">
                <a16:creationId xmlns:a16="http://schemas.microsoft.com/office/drawing/2014/main" id="{116212C8-39C5-0623-F911-A62E6DDBBB82}"/>
              </a:ext>
            </a:extLst>
          </p:cNvPr>
          <p:cNvSpPr txBox="1"/>
          <p:nvPr/>
        </p:nvSpPr>
        <p:spPr>
          <a:xfrm>
            <a:off x="7296912" y="407086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MLP3 Modeli Karmaşıklık Matrisi</a:t>
            </a:r>
            <a:endParaRPr lang="en-US" sz="700" dirty="0">
              <a:latin typeface="+mj-lt"/>
            </a:endParaRPr>
          </a:p>
        </p:txBody>
      </p:sp>
      <p:sp>
        <p:nvSpPr>
          <p:cNvPr id="25" name="TextBox 24">
            <a:extLst>
              <a:ext uri="{FF2B5EF4-FFF2-40B4-BE49-F238E27FC236}">
                <a16:creationId xmlns:a16="http://schemas.microsoft.com/office/drawing/2014/main" id="{A6A8C7C3-CB35-978A-14C0-6858834A65D0}"/>
              </a:ext>
            </a:extLst>
          </p:cNvPr>
          <p:cNvSpPr txBox="1"/>
          <p:nvPr/>
        </p:nvSpPr>
        <p:spPr>
          <a:xfrm>
            <a:off x="9573768" y="4070860"/>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MLP4 Modeli Karmaşıklık Matrisi</a:t>
            </a:r>
            <a:endParaRPr lang="en-US" sz="700" dirty="0">
              <a:latin typeface="+mj-lt"/>
            </a:endParaRPr>
          </a:p>
        </p:txBody>
      </p:sp>
      <p:sp>
        <p:nvSpPr>
          <p:cNvPr id="26" name="TextBox 25">
            <a:extLst>
              <a:ext uri="{FF2B5EF4-FFF2-40B4-BE49-F238E27FC236}">
                <a16:creationId xmlns:a16="http://schemas.microsoft.com/office/drawing/2014/main" id="{DF2B205A-588A-20AD-173B-854144698B1B}"/>
              </a:ext>
            </a:extLst>
          </p:cNvPr>
          <p:cNvSpPr txBox="1"/>
          <p:nvPr/>
        </p:nvSpPr>
        <p:spPr>
          <a:xfrm>
            <a:off x="364148" y="6375945"/>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 Basic Modeli Karmaşıklık Matrisi</a:t>
            </a:r>
            <a:endParaRPr lang="en-US" sz="700" dirty="0">
              <a:latin typeface="+mj-lt"/>
            </a:endParaRPr>
          </a:p>
        </p:txBody>
      </p:sp>
      <p:sp>
        <p:nvSpPr>
          <p:cNvPr id="27" name="TextBox 26">
            <a:extLst>
              <a:ext uri="{FF2B5EF4-FFF2-40B4-BE49-F238E27FC236}">
                <a16:creationId xmlns:a16="http://schemas.microsoft.com/office/drawing/2014/main" id="{36BEA185-E677-2167-D2CF-2FB301365443}"/>
              </a:ext>
            </a:extLst>
          </p:cNvPr>
          <p:cNvSpPr txBox="1"/>
          <p:nvPr/>
        </p:nvSpPr>
        <p:spPr>
          <a:xfrm>
            <a:off x="2650148" y="6375945"/>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CNN1 Modeli Karmaşıklık Matrisi</a:t>
            </a:r>
            <a:endParaRPr lang="en-US" sz="700" dirty="0">
              <a:latin typeface="+mj-lt"/>
            </a:endParaRPr>
          </a:p>
        </p:txBody>
      </p:sp>
      <p:sp>
        <p:nvSpPr>
          <p:cNvPr id="28" name="TextBox 27">
            <a:extLst>
              <a:ext uri="{FF2B5EF4-FFF2-40B4-BE49-F238E27FC236}">
                <a16:creationId xmlns:a16="http://schemas.microsoft.com/office/drawing/2014/main" id="{1C1B593F-5300-B8EB-148A-7ABE8EE0CCFF}"/>
              </a:ext>
            </a:extLst>
          </p:cNvPr>
          <p:cNvSpPr txBox="1"/>
          <p:nvPr/>
        </p:nvSpPr>
        <p:spPr>
          <a:xfrm>
            <a:off x="4991012" y="6375945"/>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CNN2 Modeli Karmaşıklık Matrisi</a:t>
            </a:r>
            <a:endParaRPr lang="en-US" sz="700" dirty="0">
              <a:latin typeface="+mj-lt"/>
            </a:endParaRPr>
          </a:p>
        </p:txBody>
      </p:sp>
      <p:sp>
        <p:nvSpPr>
          <p:cNvPr id="29" name="TextBox 28">
            <a:extLst>
              <a:ext uri="{FF2B5EF4-FFF2-40B4-BE49-F238E27FC236}">
                <a16:creationId xmlns:a16="http://schemas.microsoft.com/office/drawing/2014/main" id="{7FE0BAF4-19C9-D972-EB8B-64C2AD2EB655}"/>
              </a:ext>
            </a:extLst>
          </p:cNvPr>
          <p:cNvSpPr txBox="1"/>
          <p:nvPr/>
        </p:nvSpPr>
        <p:spPr>
          <a:xfrm>
            <a:off x="7296912" y="6375945"/>
            <a:ext cx="2304752" cy="200055"/>
          </a:xfrm>
          <a:prstGeom prst="rect">
            <a:avLst/>
          </a:prstGeom>
          <a:noFill/>
        </p:spPr>
        <p:txBody>
          <a:bodyPr wrap="square" rtlCol="0">
            <a:spAutoFit/>
          </a:bodyPr>
          <a:lstStyle/>
          <a:p>
            <a:pPr algn="ctr"/>
            <a:r>
              <a:rPr lang="tr-TR" sz="700" dirty="0">
                <a:latin typeface="+mj-lt"/>
                <a:ea typeface="Times New Roman" panose="02020603050405020304" pitchFamily="18" charset="0"/>
              </a:rPr>
              <a:t>CNN3</a:t>
            </a:r>
            <a:r>
              <a:rPr lang="tr-TR" sz="700" dirty="0">
                <a:effectLst/>
                <a:latin typeface="+mj-lt"/>
                <a:ea typeface="Times New Roman" panose="02020603050405020304" pitchFamily="18" charset="0"/>
              </a:rPr>
              <a:t> Modeli Karmaşıklık Matrisi</a:t>
            </a:r>
            <a:endParaRPr lang="en-US" sz="700" dirty="0">
              <a:latin typeface="+mj-lt"/>
            </a:endParaRPr>
          </a:p>
        </p:txBody>
      </p:sp>
      <p:sp>
        <p:nvSpPr>
          <p:cNvPr id="30" name="TextBox 29">
            <a:extLst>
              <a:ext uri="{FF2B5EF4-FFF2-40B4-BE49-F238E27FC236}">
                <a16:creationId xmlns:a16="http://schemas.microsoft.com/office/drawing/2014/main" id="{EAF622FF-088E-0E08-B44C-3870FE123D9C}"/>
              </a:ext>
            </a:extLst>
          </p:cNvPr>
          <p:cNvSpPr txBox="1"/>
          <p:nvPr/>
        </p:nvSpPr>
        <p:spPr>
          <a:xfrm>
            <a:off x="9573768" y="6375945"/>
            <a:ext cx="2304752" cy="200055"/>
          </a:xfrm>
          <a:prstGeom prst="rect">
            <a:avLst/>
          </a:prstGeom>
          <a:noFill/>
        </p:spPr>
        <p:txBody>
          <a:bodyPr wrap="square" rtlCol="0">
            <a:spAutoFit/>
          </a:bodyPr>
          <a:lstStyle/>
          <a:p>
            <a:pPr algn="ctr"/>
            <a:r>
              <a:rPr lang="tr-TR" sz="700" dirty="0">
                <a:effectLst/>
                <a:latin typeface="+mj-lt"/>
                <a:ea typeface="Times New Roman" panose="02020603050405020304" pitchFamily="18" charset="0"/>
              </a:rPr>
              <a:t>CNN4 Modeli Karmaşıklık Matrisi</a:t>
            </a:r>
            <a:endParaRPr lang="en-US" sz="700" dirty="0">
              <a:latin typeface="+mj-lt"/>
            </a:endParaRPr>
          </a:p>
        </p:txBody>
      </p:sp>
    </p:spTree>
    <p:extLst>
      <p:ext uri="{BB962C8B-B14F-4D97-AF65-F5344CB8AC3E}">
        <p14:creationId xmlns:p14="http://schemas.microsoft.com/office/powerpoint/2010/main" val="130420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IN" dirty="0" err="1">
                <a:latin typeface="+mj-lt"/>
              </a:rPr>
              <a:t>Tartışma</a:t>
            </a:r>
            <a:endParaRPr dirty="0">
              <a:latin typeface="+mj-lt"/>
            </a:endParaRPr>
          </a:p>
          <a:p>
            <a:pPr marL="0" lvl="0" indent="0" algn="l" rtl="0">
              <a:spcBef>
                <a:spcPts val="0"/>
              </a:spcBef>
              <a:spcAft>
                <a:spcPts val="0"/>
              </a:spcAft>
              <a:buNone/>
            </a:pPr>
            <a:r>
              <a:rPr lang="tr-TR" dirty="0">
                <a:latin typeface="+mj-lt"/>
              </a:rPr>
              <a:t>Ek Gözlemler ve Çıkarımlar</a:t>
            </a:r>
            <a:endParaRPr dirty="0">
              <a:latin typeface="+mj-lt"/>
            </a:endParaRPr>
          </a:p>
        </p:txBody>
      </p:sp>
      <p:sp>
        <p:nvSpPr>
          <p:cNvPr id="164" name="Google Shape;164;p2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114300" indent="0">
              <a:buNone/>
            </a:pPr>
            <a:r>
              <a:rPr lang="en-US" b="1" dirty="0" err="1">
                <a:latin typeface="Arial" panose="020B0604020202020204" pitchFamily="34" charset="0"/>
                <a:cs typeface="Arial" panose="020B0604020202020204" pitchFamily="34" charset="0"/>
              </a:rPr>
              <a:t>Dengesiz</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Sınıf</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Dağılımı</a:t>
            </a:r>
            <a:endParaRPr lang="tr-TR" b="1" dirty="0">
              <a:latin typeface="Arial" panose="020B0604020202020204" pitchFamily="34" charset="0"/>
              <a:cs typeface="Arial" panose="020B0604020202020204" pitchFamily="34" charset="0"/>
            </a:endParaRPr>
          </a:p>
          <a:p>
            <a:pPr>
              <a:buFont typeface="Arial" panose="020B0604020202020204" pitchFamily="34" charset="0"/>
              <a:buChar char="•"/>
            </a:pPr>
            <a:r>
              <a:rPr lang="en-US" dirty="0" err="1">
                <a:latin typeface="Arial" panose="020B0604020202020204" pitchFamily="34" charset="0"/>
                <a:cs typeface="Arial" panose="020B0604020202020204" pitchFamily="34" charset="0"/>
              </a:rPr>
              <a:t>Bazı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sınıflar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diğerlerinden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daha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az</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temsil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ediliyor</a:t>
            </a:r>
            <a:r>
              <a:rPr lang="en-US" dirty="0">
                <a:latin typeface="Arial" panose="020B0604020202020204" pitchFamily="34" charset="0"/>
                <a:cs typeface="Arial" panose="020B0604020202020204" pitchFamily="34" charset="0"/>
              </a:rPr>
              <a:t>.</a:t>
            </a:r>
          </a:p>
          <a:p>
            <a:pPr>
              <a:buFont typeface="Arial" panose="020B0604020202020204" pitchFamily="34" charset="0"/>
              <a:buChar char="•"/>
            </a:pPr>
            <a:r>
              <a:rPr lang="en-US" dirty="0">
                <a:latin typeface="Arial" panose="020B0604020202020204" pitchFamily="34" charset="0"/>
                <a:cs typeface="Arial" panose="020B0604020202020204" pitchFamily="34" charset="0"/>
              </a:rPr>
              <a:t>"Flying" </a:t>
            </a:r>
            <a:r>
              <a:rPr lang="en-US" dirty="0" err="1">
                <a:latin typeface="Arial" panose="020B0604020202020204" pitchFamily="34" charset="0"/>
                <a:cs typeface="Arial" panose="020B0604020202020204" pitchFamily="34" charset="0"/>
              </a:rPr>
              <a:t>gibi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az</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sayıda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örneği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olan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sınıflar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düşük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hatırlama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oranlarına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neden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oluyor</a:t>
            </a:r>
            <a:r>
              <a:rPr lang="en-US" dirty="0">
                <a:latin typeface="Arial" panose="020B0604020202020204" pitchFamily="34" charset="0"/>
                <a:cs typeface="Arial" panose="020B0604020202020204" pitchFamily="34" charset="0"/>
              </a:rPr>
              <a:t>.</a:t>
            </a:r>
            <a:endParaRPr lang="tr-TR" dirty="0">
              <a:latin typeface="Arial" panose="020B0604020202020204" pitchFamily="34" charset="0"/>
              <a:cs typeface="Arial" panose="020B0604020202020204" pitchFamily="34" charset="0"/>
            </a:endParaRPr>
          </a:p>
          <a:p>
            <a:pPr marL="114300" indent="0">
              <a:buNone/>
            </a:pPr>
            <a:r>
              <a:rPr lang="en-US" b="1" dirty="0" err="1">
                <a:latin typeface="Arial" panose="020B0604020202020204" pitchFamily="34" charset="0"/>
                <a:cs typeface="Arial" panose="020B0604020202020204" pitchFamily="34" charset="0"/>
              </a:rPr>
              <a:t>Doğruluk</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ve</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Hatırlama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Değerlerinin</a:t>
            </a:r>
            <a:r>
              <a:rPr lang="en-US" b="1" dirty="0">
                <a:latin typeface="Arial" panose="020B0604020202020204" pitchFamily="34" charset="0"/>
                <a:cs typeface="Arial" panose="020B0604020202020204" pitchFamily="34" charset="0"/>
              </a:rPr>
              <a:t> </a:t>
            </a:r>
            <a:r>
              <a:rPr lang="tr-TR" b="1" dirty="0">
                <a:latin typeface="Arial" panose="020B0604020202020204" pitchFamily="34" charset="0"/>
                <a:cs typeface="Arial" panose="020B0604020202020204" pitchFamily="34" charset="0"/>
              </a:rPr>
              <a:t>Aynı Sonuçlanması</a:t>
            </a:r>
          </a:p>
          <a:p>
            <a:pPr>
              <a:buFont typeface="Arial" panose="020B0604020202020204" pitchFamily="34" charset="0"/>
              <a:buChar char="•"/>
            </a:pPr>
            <a:r>
              <a:rPr lang="en-US" dirty="0" err="1">
                <a:latin typeface="Arial" panose="020B0604020202020204" pitchFamily="34" charset="0"/>
                <a:cs typeface="Arial" panose="020B0604020202020204" pitchFamily="34" charset="0"/>
              </a:rPr>
              <a:t>Modeller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genellikle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aynı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sınıfları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tahmin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ediyor</a:t>
            </a:r>
            <a:r>
              <a:rPr lang="en-US" dirty="0">
                <a:latin typeface="Arial" panose="020B0604020202020204" pitchFamily="34" charset="0"/>
                <a:cs typeface="Arial" panose="020B0604020202020204" pitchFamily="34" charset="0"/>
              </a:rPr>
              <a:t>.</a:t>
            </a:r>
            <a:endParaRPr lang="tr-TR" dirty="0">
              <a:latin typeface="Arial" panose="020B0604020202020204" pitchFamily="34" charset="0"/>
              <a:cs typeface="Arial" panose="020B0604020202020204" pitchFamily="34" charset="0"/>
            </a:endParaRPr>
          </a:p>
          <a:p>
            <a:pPr>
              <a:buFont typeface="Arial" panose="020B0604020202020204" pitchFamily="34" charset="0"/>
              <a:buChar char="•"/>
            </a:pPr>
            <a:r>
              <a:rPr lang="en-US" dirty="0" err="1">
                <a:latin typeface="Arial" panose="020B0604020202020204" pitchFamily="34" charset="0"/>
                <a:cs typeface="Arial" panose="020B0604020202020204" pitchFamily="34" charset="0"/>
              </a:rPr>
              <a:t>Dengesiz</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veri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seti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doğruluk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hatırlama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oranlarını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birbirine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yaklaştırıyor</a:t>
            </a:r>
            <a:r>
              <a:rPr lang="en-US" dirty="0">
                <a:latin typeface="Arial" panose="020B0604020202020204" pitchFamily="34" charset="0"/>
                <a:cs typeface="Arial" panose="020B0604020202020204" pitchFamily="34" charset="0"/>
              </a:rPr>
              <a:t>.</a:t>
            </a:r>
          </a:p>
          <a:p>
            <a:pPr marL="0" lvl="0" indent="0" algn="l" rtl="0">
              <a:spcBef>
                <a:spcPts val="1000"/>
              </a:spcBef>
              <a:spcAft>
                <a:spcPts val="0"/>
              </a:spcAft>
              <a:buNone/>
            </a:pPr>
            <a:endParaRPr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016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IN" dirty="0" err="1">
                <a:latin typeface="+mj-lt"/>
              </a:rPr>
              <a:t>Tartışma</a:t>
            </a:r>
            <a:endParaRPr dirty="0">
              <a:latin typeface="+mj-lt"/>
            </a:endParaRPr>
          </a:p>
          <a:p>
            <a:pPr marL="0" lvl="0" indent="0" algn="l" rtl="0">
              <a:spcBef>
                <a:spcPts val="0"/>
              </a:spcBef>
              <a:spcAft>
                <a:spcPts val="0"/>
              </a:spcAft>
              <a:buNone/>
            </a:pPr>
            <a:r>
              <a:rPr lang="tr-TR" dirty="0">
                <a:latin typeface="+mj-lt"/>
              </a:rPr>
              <a:t>Genel Değerlendirme</a:t>
            </a:r>
            <a:endParaRPr dirty="0">
              <a:latin typeface="+mj-lt"/>
            </a:endParaRPr>
          </a:p>
        </p:txBody>
      </p:sp>
      <p:sp>
        <p:nvSpPr>
          <p:cNvPr id="164" name="Google Shape;164;p25"/>
          <p:cNvSpPr txBox="1">
            <a:spLocks noGrp="1"/>
          </p:cNvSpPr>
          <p:nvPr>
            <p:ph type="body" idx="1"/>
          </p:nvPr>
        </p:nvSpPr>
        <p:spPr>
          <a:xfrm>
            <a:off x="838200" y="1825624"/>
            <a:ext cx="10515600" cy="4829175"/>
          </a:xfrm>
          <a:prstGeom prst="rect">
            <a:avLst/>
          </a:prstGeom>
        </p:spPr>
        <p:txBody>
          <a:bodyPr spcFirstLastPara="1" wrap="square" lIns="91425" tIns="45700" rIns="91425" bIns="45700" anchor="t" anchorCtr="0">
            <a:normAutofit fontScale="70000" lnSpcReduction="20000"/>
          </a:bodyPr>
          <a:lstStyle/>
          <a:p>
            <a:pPr marL="0" indent="0">
              <a:lnSpc>
                <a:spcPct val="134000"/>
              </a:lnSpc>
              <a:spcBef>
                <a:spcPts val="0"/>
              </a:spcBef>
              <a:buNone/>
            </a:pPr>
            <a:r>
              <a:rPr lang="en-US" b="1" dirty="0" err="1">
                <a:latin typeface="Arial" panose="020B0604020202020204" pitchFamily="34" charset="0"/>
                <a:cs typeface="Arial" panose="020B0604020202020204" pitchFamily="34" charset="0"/>
              </a:rPr>
              <a:t>Genel</a:t>
            </a:r>
            <a:r>
              <a:rPr lang="en-US" b="1" dirty="0">
                <a:latin typeface="Arial" panose="020B0604020202020204" pitchFamily="34" charset="0"/>
                <a:cs typeface="Arial" panose="020B0604020202020204" pitchFamily="34" charset="0"/>
              </a:rPr>
              <a:t> Model </a:t>
            </a:r>
            <a:r>
              <a:rPr lang="en-US" b="1" dirty="0" err="1">
                <a:latin typeface="Arial" panose="020B0604020202020204" pitchFamily="34" charset="0"/>
                <a:cs typeface="Arial" panose="020B0604020202020204" pitchFamily="34" charset="0"/>
              </a:rPr>
              <a:t>Performansı</a:t>
            </a:r>
            <a:endParaRPr lang="tr-TR" b="1" dirty="0">
              <a:latin typeface="Arial" panose="020B0604020202020204" pitchFamily="34" charset="0"/>
              <a:cs typeface="Arial" panose="020B0604020202020204" pitchFamily="34" charset="0"/>
            </a:endParaRPr>
          </a:p>
          <a:p>
            <a:pPr indent="-457200">
              <a:lnSpc>
                <a:spcPct val="134000"/>
              </a:lnSpc>
              <a:spcBef>
                <a:spcPts val="0"/>
              </a:spcBef>
            </a:pPr>
            <a:r>
              <a:rPr lang="en-US" dirty="0">
                <a:latin typeface="Arial" panose="020B0604020202020204" pitchFamily="34" charset="0"/>
                <a:cs typeface="Arial" panose="020B0604020202020204" pitchFamily="34" charset="0"/>
              </a:rPr>
              <a:t>MLP </a:t>
            </a:r>
            <a:r>
              <a:rPr lang="en-US" dirty="0" err="1">
                <a:latin typeface="Arial" panose="020B0604020202020204" pitchFamily="34" charset="0"/>
                <a:cs typeface="Arial" panose="020B0604020202020204" pitchFamily="34" charset="0"/>
              </a:rPr>
              <a:t>modelleri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eğitim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setinde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yüksek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doğruluk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göstermiş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ancak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doğrulama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test </a:t>
            </a:r>
            <a:r>
              <a:rPr lang="en-US" dirty="0" err="1">
                <a:latin typeface="Arial" panose="020B0604020202020204" pitchFamily="34" charset="0"/>
                <a:cs typeface="Arial" panose="020B0604020202020204" pitchFamily="34" charset="0"/>
              </a:rPr>
              <a:t>setlerinde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düşük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performans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sergilemiştir</a:t>
            </a:r>
            <a:r>
              <a:rPr lang="en-US" dirty="0">
                <a:latin typeface="Arial" panose="020B0604020202020204" pitchFamily="34" charset="0"/>
                <a:cs typeface="Arial" panose="020B0604020202020204" pitchFamily="34" charset="0"/>
              </a:rPr>
              <a:t>.</a:t>
            </a:r>
            <a:endParaRPr lang="tr-TR" dirty="0">
              <a:latin typeface="Arial" panose="020B0604020202020204" pitchFamily="34" charset="0"/>
              <a:cs typeface="Arial" panose="020B0604020202020204" pitchFamily="34" charset="0"/>
            </a:endParaRPr>
          </a:p>
          <a:p>
            <a:pPr indent="-457200">
              <a:lnSpc>
                <a:spcPct val="134000"/>
              </a:lnSpc>
              <a:spcBef>
                <a:spcPts val="0"/>
              </a:spcBef>
            </a:pPr>
            <a:r>
              <a:rPr lang="en-US" dirty="0">
                <a:latin typeface="Arial" panose="020B0604020202020204" pitchFamily="34" charset="0"/>
                <a:cs typeface="Arial" panose="020B0604020202020204" pitchFamily="34" charset="0"/>
              </a:rPr>
              <a:t>CNN </a:t>
            </a:r>
            <a:r>
              <a:rPr lang="en-US" dirty="0" err="1">
                <a:latin typeface="Arial" panose="020B0604020202020204" pitchFamily="34" charset="0"/>
                <a:cs typeface="Arial" panose="020B0604020202020204" pitchFamily="34" charset="0"/>
              </a:rPr>
              <a:t>modelleri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karmaşık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yapıları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sayesinde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görsel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özellikleri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daha</a:t>
            </a:r>
            <a:r>
              <a:rPr lang="en-US" dirty="0">
                <a:latin typeface="Arial" panose="020B0604020202020204" pitchFamily="34" charset="0"/>
                <a:cs typeface="Arial" panose="020B0604020202020204" pitchFamily="34" charset="0"/>
              </a:rPr>
              <a:t> iyi </a:t>
            </a:r>
            <a:r>
              <a:rPr lang="en-US" dirty="0" err="1">
                <a:latin typeface="Arial" panose="020B0604020202020204" pitchFamily="34" charset="0"/>
                <a:cs typeface="Arial" panose="020B0604020202020204" pitchFamily="34" charset="0"/>
              </a:rPr>
              <a:t>öğrenmiş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ancak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genelleme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yapmada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zorlanmıştır</a:t>
            </a:r>
            <a:r>
              <a:rPr lang="en-US" dirty="0">
                <a:latin typeface="Arial" panose="020B0604020202020204" pitchFamily="34" charset="0"/>
                <a:cs typeface="Arial" panose="020B0604020202020204" pitchFamily="34" charset="0"/>
              </a:rPr>
              <a:t>.</a:t>
            </a:r>
            <a:endParaRPr lang="tr-TR" dirty="0">
              <a:latin typeface="Arial" panose="020B0604020202020204" pitchFamily="34" charset="0"/>
              <a:cs typeface="Arial" panose="020B0604020202020204" pitchFamily="34" charset="0"/>
            </a:endParaRPr>
          </a:p>
          <a:p>
            <a:pPr marL="0" indent="0">
              <a:lnSpc>
                <a:spcPct val="134000"/>
              </a:lnSpc>
              <a:spcBef>
                <a:spcPts val="0"/>
              </a:spcBef>
              <a:buNone/>
            </a:pPr>
            <a:r>
              <a:rPr lang="en-US" b="1" dirty="0">
                <a:latin typeface="Arial" panose="020B0604020202020204" pitchFamily="34" charset="0"/>
                <a:cs typeface="Arial" panose="020B0604020202020204" pitchFamily="34" charset="0"/>
              </a:rPr>
              <a:t>En İyi </a:t>
            </a:r>
            <a:r>
              <a:rPr lang="en-US" b="1" dirty="0" err="1">
                <a:latin typeface="Arial" panose="020B0604020202020204" pitchFamily="34" charset="0"/>
                <a:cs typeface="Arial" panose="020B0604020202020204" pitchFamily="34" charset="0"/>
              </a:rPr>
              <a:t>ve</a:t>
            </a:r>
            <a:r>
              <a:rPr lang="en-US" b="1" dirty="0">
                <a:latin typeface="Arial" panose="020B0604020202020204" pitchFamily="34" charset="0"/>
                <a:cs typeface="Arial" panose="020B0604020202020204" pitchFamily="34" charset="0"/>
              </a:rPr>
              <a:t> En </a:t>
            </a:r>
            <a:r>
              <a:rPr lang="en-US" b="1" dirty="0" err="1">
                <a:latin typeface="Arial" panose="020B0604020202020204" pitchFamily="34" charset="0"/>
                <a:cs typeface="Arial" panose="020B0604020202020204" pitchFamily="34" charset="0"/>
              </a:rPr>
              <a:t>Kötü</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Performans</a:t>
            </a:r>
            <a:endParaRPr lang="tr-TR" b="1" dirty="0">
              <a:latin typeface="Arial" panose="020B0604020202020204" pitchFamily="34" charset="0"/>
              <a:cs typeface="Arial" panose="020B0604020202020204" pitchFamily="34" charset="0"/>
            </a:endParaRPr>
          </a:p>
          <a:p>
            <a:pPr indent="-457200">
              <a:lnSpc>
                <a:spcPct val="134000"/>
              </a:lnSpc>
              <a:spcBef>
                <a:spcPts val="0"/>
              </a:spcBef>
            </a:pPr>
            <a:r>
              <a:rPr lang="en-US" dirty="0">
                <a:latin typeface="Arial" panose="020B0604020202020204" pitchFamily="34" charset="0"/>
                <a:cs typeface="Arial" panose="020B0604020202020204" pitchFamily="34" charset="0"/>
              </a:rPr>
              <a:t>En iyi </a:t>
            </a:r>
            <a:r>
              <a:rPr lang="en-US" dirty="0" err="1">
                <a:latin typeface="Arial" panose="020B0604020202020204" pitchFamily="34" charset="0"/>
                <a:cs typeface="Arial" panose="020B0604020202020204" pitchFamily="34" charset="0"/>
              </a:rPr>
              <a:t>performans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gösteren</a:t>
            </a:r>
            <a:r>
              <a:rPr lang="en-US" dirty="0">
                <a:latin typeface="Arial" panose="020B0604020202020204" pitchFamily="34" charset="0"/>
                <a:cs typeface="Arial" panose="020B0604020202020204" pitchFamily="34" charset="0"/>
              </a:rPr>
              <a:t> model: MLP3, </a:t>
            </a:r>
            <a:r>
              <a:rPr lang="en-US" dirty="0" err="1">
                <a:latin typeface="Arial" panose="020B0604020202020204" pitchFamily="34" charset="0"/>
                <a:cs typeface="Arial" panose="020B0604020202020204" pitchFamily="34" charset="0"/>
              </a:rPr>
              <a:t>eğitim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doğrulama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setlerindeki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performansı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daha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istikrarlı</a:t>
            </a:r>
            <a:r>
              <a:rPr lang="en-US" dirty="0">
                <a:latin typeface="Arial" panose="020B0604020202020204" pitchFamily="34" charset="0"/>
                <a:cs typeface="Arial" panose="020B0604020202020204" pitchFamily="34" charset="0"/>
              </a:rPr>
              <a:t>.</a:t>
            </a:r>
            <a:endParaRPr lang="tr-TR" dirty="0">
              <a:latin typeface="Arial" panose="020B0604020202020204" pitchFamily="34" charset="0"/>
              <a:cs typeface="Arial" panose="020B0604020202020204" pitchFamily="34" charset="0"/>
            </a:endParaRPr>
          </a:p>
          <a:p>
            <a:pPr indent="-457200">
              <a:lnSpc>
                <a:spcPct val="134000"/>
              </a:lnSpc>
              <a:spcBef>
                <a:spcPts val="0"/>
              </a:spcBef>
            </a:pPr>
            <a:r>
              <a:rPr lang="en-US" dirty="0">
                <a:latin typeface="Arial" panose="020B0604020202020204" pitchFamily="34" charset="0"/>
                <a:cs typeface="Arial" panose="020B0604020202020204" pitchFamily="34" charset="0"/>
              </a:rPr>
              <a:t>En </a:t>
            </a:r>
            <a:r>
              <a:rPr lang="en-US" dirty="0" err="1">
                <a:latin typeface="Arial" panose="020B0604020202020204" pitchFamily="34" charset="0"/>
                <a:cs typeface="Arial" panose="020B0604020202020204" pitchFamily="34" charset="0"/>
              </a:rPr>
              <a:t>kötü</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performans</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gösteren</a:t>
            </a:r>
            <a:r>
              <a:rPr lang="en-US" dirty="0">
                <a:latin typeface="Arial" panose="020B0604020202020204" pitchFamily="34" charset="0"/>
                <a:cs typeface="Arial" panose="020B0604020202020204" pitchFamily="34" charset="0"/>
              </a:rPr>
              <a:t> model: MLP Basic, </a:t>
            </a:r>
            <a:r>
              <a:rPr lang="en-US" dirty="0" err="1">
                <a:latin typeface="Arial" panose="020B0604020202020204" pitchFamily="34" charset="0"/>
                <a:cs typeface="Arial" panose="020B0604020202020204" pitchFamily="34" charset="0"/>
              </a:rPr>
              <a:t>eğitim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setinde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yüksek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fakat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doğrulama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test </a:t>
            </a:r>
            <a:r>
              <a:rPr lang="en-US" dirty="0" err="1">
                <a:latin typeface="Arial" panose="020B0604020202020204" pitchFamily="34" charset="0"/>
                <a:cs typeface="Arial" panose="020B0604020202020204" pitchFamily="34" charset="0"/>
              </a:rPr>
              <a:t>setlerinde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düşük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doğruluk</a:t>
            </a:r>
            <a:r>
              <a:rPr lang="en-US" dirty="0">
                <a:latin typeface="Arial" panose="020B0604020202020204" pitchFamily="34" charset="0"/>
                <a:cs typeface="Arial" panose="020B0604020202020204" pitchFamily="34" charset="0"/>
              </a:rPr>
              <a:t>.</a:t>
            </a:r>
            <a:endParaRPr lang="tr-TR" dirty="0">
              <a:latin typeface="Arial" panose="020B0604020202020204" pitchFamily="34" charset="0"/>
              <a:cs typeface="Arial" panose="020B0604020202020204" pitchFamily="34" charset="0"/>
            </a:endParaRPr>
          </a:p>
          <a:p>
            <a:pPr marL="0" indent="0">
              <a:lnSpc>
                <a:spcPct val="134000"/>
              </a:lnSpc>
              <a:spcBef>
                <a:spcPts val="0"/>
              </a:spcBef>
              <a:buNone/>
            </a:pPr>
            <a:r>
              <a:rPr lang="en-US" b="1" dirty="0">
                <a:latin typeface="Arial" panose="020B0604020202020204" pitchFamily="34" charset="0"/>
                <a:cs typeface="Arial" panose="020B0604020202020204" pitchFamily="34" charset="0"/>
              </a:rPr>
              <a:t>Veri </a:t>
            </a:r>
            <a:r>
              <a:rPr lang="en-US" b="1" dirty="0" err="1">
                <a:latin typeface="Arial" panose="020B0604020202020204" pitchFamily="34" charset="0"/>
                <a:cs typeface="Arial" panose="020B0604020202020204" pitchFamily="34" charset="0"/>
              </a:rPr>
              <a:t>Setinin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Dengesizliği</a:t>
            </a:r>
            <a:endParaRPr lang="tr-TR" b="1" dirty="0">
              <a:latin typeface="Arial" panose="020B0604020202020204" pitchFamily="34" charset="0"/>
              <a:cs typeface="Arial" panose="020B0604020202020204" pitchFamily="34" charset="0"/>
            </a:endParaRPr>
          </a:p>
          <a:p>
            <a:pPr indent="-457200">
              <a:lnSpc>
                <a:spcPct val="134000"/>
              </a:lnSpc>
              <a:spcBef>
                <a:spcPts val="0"/>
              </a:spcBef>
            </a:pPr>
            <a:r>
              <a:rPr lang="en-US" dirty="0">
                <a:latin typeface="Arial" panose="020B0604020202020204" pitchFamily="34" charset="0"/>
                <a:cs typeface="Arial" panose="020B0604020202020204" pitchFamily="34" charset="0"/>
              </a:rPr>
              <a:t>Veri </a:t>
            </a:r>
            <a:r>
              <a:rPr lang="en-US" dirty="0" err="1">
                <a:latin typeface="Arial" panose="020B0604020202020204" pitchFamily="34" charset="0"/>
                <a:cs typeface="Arial" panose="020B0604020202020204" pitchFamily="34" charset="0"/>
              </a:rPr>
              <a:t>setindeki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dengesiz</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sınıf</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dağılımı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modellerin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bazı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sınıfları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öğrenmekte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zorlanmasına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neden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olmuş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düşük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genelleme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kabiliyetine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yol</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açmıştır</a:t>
            </a:r>
            <a:r>
              <a:rPr lang="en-US" dirty="0">
                <a:latin typeface="Arial" panose="020B0604020202020204" pitchFamily="34" charset="0"/>
                <a:cs typeface="Arial" panose="020B0604020202020204" pitchFamily="34" charset="0"/>
              </a:rPr>
              <a:t>.</a:t>
            </a:r>
            <a:endParaRPr dirty="0">
              <a:latin typeface="Arial" panose="020B0604020202020204" pitchFamily="34" charset="0"/>
              <a:cs typeface="Arial" panose="020B0604020202020204" pitchFamily="34" charset="0"/>
            </a:endParaRPr>
          </a:p>
        </p:txBody>
      </p:sp>
      <p:pic>
        <p:nvPicPr>
          <p:cNvPr id="7173" name="Picture 5" descr="Pokémon gif. Pikachu hangs his head as we slowly zoom in towards him, then he looks up with a sad expression on his face. ">
            <a:extLst>
              <a:ext uri="{FF2B5EF4-FFF2-40B4-BE49-F238E27FC236}">
                <a16:creationId xmlns:a16="http://schemas.microsoft.com/office/drawing/2014/main" id="{240CA8A7-839C-9B0D-7CFB-8BA4FEF67E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3100" y="-22088"/>
            <a:ext cx="3898900" cy="220677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tr-TR" dirty="0">
                <a:latin typeface="+mj-lt"/>
              </a:rPr>
              <a:t>Tartışma</a:t>
            </a:r>
            <a:br>
              <a:rPr lang="tr-TR" dirty="0">
                <a:latin typeface="+mj-lt"/>
              </a:rPr>
            </a:br>
            <a:r>
              <a:rPr lang="tr-TR" dirty="0">
                <a:latin typeface="+mj-lt"/>
              </a:rPr>
              <a:t>Öneriler ve Gelecek Çalışmalar</a:t>
            </a:r>
            <a:endParaRPr dirty="0">
              <a:latin typeface="+mj-lt"/>
            </a:endParaRPr>
          </a:p>
        </p:txBody>
      </p:sp>
      <p:sp>
        <p:nvSpPr>
          <p:cNvPr id="170" name="Google Shape;170;p26"/>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70000" lnSpcReduction="20000"/>
          </a:bodyPr>
          <a:lstStyle/>
          <a:p>
            <a:pPr marL="0" lvl="0" indent="0" algn="l" rtl="0">
              <a:lnSpc>
                <a:spcPct val="134000"/>
              </a:lnSpc>
              <a:spcBef>
                <a:spcPts val="0"/>
              </a:spcBef>
              <a:spcAft>
                <a:spcPts val="0"/>
              </a:spcAft>
              <a:buNone/>
            </a:pPr>
            <a:r>
              <a:rPr lang="en-US" b="1" dirty="0">
                <a:latin typeface="+mj-lt"/>
              </a:rPr>
              <a:t>Model </a:t>
            </a:r>
            <a:r>
              <a:rPr lang="en-US" b="1" dirty="0" err="1">
                <a:latin typeface="+mj-lt"/>
              </a:rPr>
              <a:t>Yapılarının</a:t>
            </a:r>
            <a:r>
              <a:rPr lang="en-US" b="1" dirty="0">
                <a:latin typeface="+mj-lt"/>
              </a:rPr>
              <a:t> </a:t>
            </a:r>
            <a:r>
              <a:rPr lang="en-US" b="1" dirty="0" err="1">
                <a:latin typeface="+mj-lt"/>
              </a:rPr>
              <a:t>İyileştirilmesi</a:t>
            </a:r>
            <a:endParaRPr lang="tr-TR" b="1" dirty="0">
              <a:latin typeface="+mj-lt"/>
            </a:endParaRPr>
          </a:p>
          <a:p>
            <a:pPr indent="-457200">
              <a:lnSpc>
                <a:spcPct val="134000"/>
              </a:lnSpc>
              <a:spcBef>
                <a:spcPts val="0"/>
              </a:spcBef>
            </a:pPr>
            <a:r>
              <a:rPr lang="en-US" dirty="0">
                <a:latin typeface="+mj-lt"/>
              </a:rPr>
              <a:t>Yeni </a:t>
            </a:r>
            <a:r>
              <a:rPr lang="en-US" dirty="0" err="1">
                <a:latin typeface="+mj-lt"/>
              </a:rPr>
              <a:t>öğrenme</a:t>
            </a:r>
            <a:r>
              <a:rPr lang="en-US" dirty="0">
                <a:latin typeface="+mj-lt"/>
              </a:rPr>
              <a:t> </a:t>
            </a:r>
            <a:r>
              <a:rPr lang="en-US" dirty="0" err="1">
                <a:latin typeface="+mj-lt"/>
              </a:rPr>
              <a:t>mimarileri</a:t>
            </a:r>
            <a:r>
              <a:rPr lang="en-US" dirty="0">
                <a:latin typeface="+mj-lt"/>
              </a:rPr>
              <a:t>, </a:t>
            </a:r>
            <a:r>
              <a:rPr lang="en-US" dirty="0" err="1">
                <a:latin typeface="+mj-lt"/>
              </a:rPr>
              <a:t>aktivasyon</a:t>
            </a:r>
            <a:r>
              <a:rPr lang="en-US" dirty="0">
                <a:latin typeface="+mj-lt"/>
              </a:rPr>
              <a:t> </a:t>
            </a:r>
            <a:r>
              <a:rPr lang="en-US" dirty="0" err="1">
                <a:latin typeface="+mj-lt"/>
              </a:rPr>
              <a:t>ve</a:t>
            </a:r>
            <a:r>
              <a:rPr lang="en-US" dirty="0">
                <a:latin typeface="+mj-lt"/>
              </a:rPr>
              <a:t> </a:t>
            </a:r>
            <a:r>
              <a:rPr lang="en-US" dirty="0" err="1">
                <a:latin typeface="+mj-lt"/>
              </a:rPr>
              <a:t>regülarizasyon</a:t>
            </a:r>
            <a:r>
              <a:rPr lang="en-US" dirty="0">
                <a:latin typeface="+mj-lt"/>
              </a:rPr>
              <a:t> </a:t>
            </a:r>
            <a:r>
              <a:rPr lang="en-US" dirty="0" err="1">
                <a:latin typeface="+mj-lt"/>
              </a:rPr>
              <a:t>teknikleri</a:t>
            </a:r>
            <a:r>
              <a:rPr lang="en-US" dirty="0">
                <a:latin typeface="+mj-lt"/>
              </a:rPr>
              <a:t> </a:t>
            </a:r>
            <a:r>
              <a:rPr lang="en-US" dirty="0" err="1">
                <a:latin typeface="+mj-lt"/>
              </a:rPr>
              <a:t>denenebilir</a:t>
            </a:r>
            <a:r>
              <a:rPr lang="en-US" dirty="0">
                <a:latin typeface="+mj-lt"/>
              </a:rPr>
              <a:t>.</a:t>
            </a:r>
            <a:endParaRPr lang="tr-TR" dirty="0">
              <a:latin typeface="+mj-lt"/>
            </a:endParaRPr>
          </a:p>
          <a:p>
            <a:pPr marL="0" lvl="0" indent="0" algn="l" rtl="0">
              <a:lnSpc>
                <a:spcPct val="134000"/>
              </a:lnSpc>
              <a:spcBef>
                <a:spcPts val="0"/>
              </a:spcBef>
              <a:spcAft>
                <a:spcPts val="0"/>
              </a:spcAft>
              <a:buNone/>
            </a:pPr>
            <a:r>
              <a:rPr lang="en-US" b="1" dirty="0">
                <a:latin typeface="+mj-lt"/>
              </a:rPr>
              <a:t>Veri </a:t>
            </a:r>
            <a:r>
              <a:rPr lang="en-US" b="1" dirty="0" err="1">
                <a:latin typeface="+mj-lt"/>
              </a:rPr>
              <a:t>Zenginleştirme</a:t>
            </a:r>
            <a:endParaRPr lang="tr-TR" b="1" dirty="0">
              <a:latin typeface="+mj-lt"/>
            </a:endParaRPr>
          </a:p>
          <a:p>
            <a:pPr indent="-457200">
              <a:lnSpc>
                <a:spcPct val="134000"/>
              </a:lnSpc>
              <a:spcBef>
                <a:spcPts val="0"/>
              </a:spcBef>
            </a:pPr>
            <a:r>
              <a:rPr lang="en-US" dirty="0" err="1">
                <a:latin typeface="+mj-lt"/>
              </a:rPr>
              <a:t>Gelişmiş</a:t>
            </a:r>
            <a:r>
              <a:rPr lang="en-US" dirty="0">
                <a:latin typeface="+mj-lt"/>
              </a:rPr>
              <a:t> </a:t>
            </a:r>
            <a:r>
              <a:rPr lang="en-US" dirty="0" err="1">
                <a:latin typeface="+mj-lt"/>
              </a:rPr>
              <a:t>veri</a:t>
            </a:r>
            <a:r>
              <a:rPr lang="en-US" dirty="0">
                <a:latin typeface="+mj-lt"/>
              </a:rPr>
              <a:t> </a:t>
            </a:r>
            <a:r>
              <a:rPr lang="en-US" dirty="0" err="1">
                <a:latin typeface="+mj-lt"/>
              </a:rPr>
              <a:t>artırma</a:t>
            </a:r>
            <a:r>
              <a:rPr lang="en-US" dirty="0">
                <a:latin typeface="+mj-lt"/>
              </a:rPr>
              <a:t> </a:t>
            </a:r>
            <a:r>
              <a:rPr lang="en-US" dirty="0" err="1">
                <a:latin typeface="+mj-lt"/>
              </a:rPr>
              <a:t>yöntemleri</a:t>
            </a:r>
            <a:r>
              <a:rPr lang="en-US" dirty="0">
                <a:latin typeface="+mj-lt"/>
              </a:rPr>
              <a:t> </a:t>
            </a:r>
            <a:r>
              <a:rPr lang="en-US" dirty="0" err="1">
                <a:latin typeface="+mj-lt"/>
              </a:rPr>
              <a:t>ve</a:t>
            </a:r>
            <a:r>
              <a:rPr lang="en-US" dirty="0">
                <a:latin typeface="+mj-lt"/>
              </a:rPr>
              <a:t> Generative Adversarial Networks (</a:t>
            </a:r>
            <a:r>
              <a:rPr lang="en-US" dirty="0" err="1">
                <a:latin typeface="+mj-lt"/>
              </a:rPr>
              <a:t>GAN'lar</a:t>
            </a:r>
            <a:r>
              <a:rPr lang="en-US" dirty="0">
                <a:latin typeface="+mj-lt"/>
              </a:rPr>
              <a:t>) </a:t>
            </a:r>
            <a:r>
              <a:rPr lang="en-US" dirty="0" err="1">
                <a:latin typeface="+mj-lt"/>
              </a:rPr>
              <a:t>kullanılabilir</a:t>
            </a:r>
            <a:r>
              <a:rPr lang="en-US" dirty="0">
                <a:latin typeface="+mj-lt"/>
              </a:rPr>
              <a:t>.</a:t>
            </a:r>
            <a:endParaRPr lang="tr-TR" dirty="0">
              <a:latin typeface="+mj-lt"/>
            </a:endParaRPr>
          </a:p>
          <a:p>
            <a:pPr marL="0" lvl="0" indent="0" algn="l" rtl="0">
              <a:lnSpc>
                <a:spcPct val="134000"/>
              </a:lnSpc>
              <a:spcBef>
                <a:spcPts val="0"/>
              </a:spcBef>
              <a:spcAft>
                <a:spcPts val="0"/>
              </a:spcAft>
              <a:buNone/>
            </a:pPr>
            <a:r>
              <a:rPr lang="en-US" b="1" dirty="0" err="1">
                <a:latin typeface="+mj-lt"/>
              </a:rPr>
              <a:t>Dengeli</a:t>
            </a:r>
            <a:r>
              <a:rPr lang="en-US" b="1" dirty="0">
                <a:latin typeface="+mj-lt"/>
              </a:rPr>
              <a:t> </a:t>
            </a:r>
            <a:r>
              <a:rPr lang="en-US" b="1" dirty="0" err="1">
                <a:latin typeface="+mj-lt"/>
              </a:rPr>
              <a:t>Eğitim</a:t>
            </a:r>
            <a:r>
              <a:rPr lang="en-US" b="1" dirty="0">
                <a:latin typeface="+mj-lt"/>
              </a:rPr>
              <a:t> Seti</a:t>
            </a:r>
            <a:endParaRPr lang="tr-TR" b="1" dirty="0">
              <a:latin typeface="+mj-lt"/>
            </a:endParaRPr>
          </a:p>
          <a:p>
            <a:pPr indent="-457200">
              <a:lnSpc>
                <a:spcPct val="134000"/>
              </a:lnSpc>
              <a:spcBef>
                <a:spcPts val="0"/>
              </a:spcBef>
            </a:pPr>
            <a:r>
              <a:rPr lang="en-US" dirty="0" err="1">
                <a:latin typeface="+mj-lt"/>
              </a:rPr>
              <a:t>Eğitim</a:t>
            </a:r>
            <a:r>
              <a:rPr lang="en-US" dirty="0">
                <a:latin typeface="+mj-lt"/>
              </a:rPr>
              <a:t> </a:t>
            </a:r>
            <a:r>
              <a:rPr lang="en-US" dirty="0" err="1">
                <a:latin typeface="+mj-lt"/>
              </a:rPr>
              <a:t>setinin</a:t>
            </a:r>
            <a:r>
              <a:rPr lang="en-US" dirty="0">
                <a:latin typeface="+mj-lt"/>
              </a:rPr>
              <a:t> </a:t>
            </a:r>
            <a:r>
              <a:rPr lang="en-US" dirty="0" err="1">
                <a:latin typeface="+mj-lt"/>
              </a:rPr>
              <a:t>yeniden</a:t>
            </a:r>
            <a:r>
              <a:rPr lang="en-US" dirty="0">
                <a:latin typeface="+mj-lt"/>
              </a:rPr>
              <a:t> </a:t>
            </a:r>
            <a:r>
              <a:rPr lang="en-US" dirty="0" err="1">
                <a:latin typeface="+mj-lt"/>
              </a:rPr>
              <a:t>örneklendirilmesi</a:t>
            </a:r>
            <a:r>
              <a:rPr lang="en-US" dirty="0">
                <a:latin typeface="+mj-lt"/>
              </a:rPr>
              <a:t> </a:t>
            </a:r>
            <a:r>
              <a:rPr lang="en-US" dirty="0" err="1">
                <a:latin typeface="+mj-lt"/>
              </a:rPr>
              <a:t>ve</a:t>
            </a:r>
            <a:r>
              <a:rPr lang="en-US" dirty="0">
                <a:latin typeface="+mj-lt"/>
              </a:rPr>
              <a:t> </a:t>
            </a:r>
            <a:r>
              <a:rPr lang="en-US" dirty="0" err="1">
                <a:latin typeface="+mj-lt"/>
              </a:rPr>
              <a:t>sınıf</a:t>
            </a:r>
            <a:r>
              <a:rPr lang="en-US" dirty="0">
                <a:latin typeface="+mj-lt"/>
              </a:rPr>
              <a:t> </a:t>
            </a:r>
            <a:r>
              <a:rPr lang="en-US" dirty="0" err="1">
                <a:latin typeface="+mj-lt"/>
              </a:rPr>
              <a:t>ağırlıklarının</a:t>
            </a:r>
            <a:r>
              <a:rPr lang="en-US" dirty="0">
                <a:latin typeface="+mj-lt"/>
              </a:rPr>
              <a:t> </a:t>
            </a:r>
            <a:r>
              <a:rPr lang="en-US" dirty="0" err="1">
                <a:latin typeface="+mj-lt"/>
              </a:rPr>
              <a:t>dikkate</a:t>
            </a:r>
            <a:r>
              <a:rPr lang="en-US" dirty="0">
                <a:latin typeface="+mj-lt"/>
              </a:rPr>
              <a:t> </a:t>
            </a:r>
            <a:r>
              <a:rPr lang="en-US" dirty="0" err="1">
                <a:latin typeface="+mj-lt"/>
              </a:rPr>
              <a:t>alınması</a:t>
            </a:r>
            <a:r>
              <a:rPr lang="en-US" dirty="0">
                <a:latin typeface="+mj-lt"/>
              </a:rPr>
              <a:t>.</a:t>
            </a:r>
            <a:endParaRPr lang="tr-TR" dirty="0">
              <a:latin typeface="+mj-lt"/>
            </a:endParaRPr>
          </a:p>
          <a:p>
            <a:pPr marL="0" lvl="0" indent="0" algn="l" rtl="0">
              <a:lnSpc>
                <a:spcPct val="134000"/>
              </a:lnSpc>
              <a:spcBef>
                <a:spcPts val="0"/>
              </a:spcBef>
              <a:spcAft>
                <a:spcPts val="0"/>
              </a:spcAft>
              <a:buNone/>
            </a:pPr>
            <a:r>
              <a:rPr lang="en-US" b="1" dirty="0" err="1">
                <a:latin typeface="+mj-lt"/>
              </a:rPr>
              <a:t>Optimizasyon</a:t>
            </a:r>
            <a:r>
              <a:rPr lang="en-US" b="1" dirty="0">
                <a:latin typeface="+mj-lt"/>
              </a:rPr>
              <a:t> </a:t>
            </a:r>
            <a:r>
              <a:rPr lang="en-US" b="1" dirty="0" err="1">
                <a:latin typeface="+mj-lt"/>
              </a:rPr>
              <a:t>ve</a:t>
            </a:r>
            <a:r>
              <a:rPr lang="en-US" b="1" dirty="0">
                <a:latin typeface="+mj-lt"/>
              </a:rPr>
              <a:t> </a:t>
            </a:r>
            <a:r>
              <a:rPr lang="en-US" b="1" dirty="0" err="1">
                <a:latin typeface="+mj-lt"/>
              </a:rPr>
              <a:t>Hiperparametre</a:t>
            </a:r>
            <a:r>
              <a:rPr lang="en-US" b="1" dirty="0">
                <a:latin typeface="+mj-lt"/>
              </a:rPr>
              <a:t> </a:t>
            </a:r>
            <a:r>
              <a:rPr lang="en-US" b="1" dirty="0" err="1">
                <a:latin typeface="+mj-lt"/>
              </a:rPr>
              <a:t>Ayarlamaları</a:t>
            </a:r>
            <a:endParaRPr lang="tr-TR" b="1" dirty="0">
              <a:latin typeface="+mj-lt"/>
            </a:endParaRPr>
          </a:p>
          <a:p>
            <a:pPr indent="-457200">
              <a:lnSpc>
                <a:spcPct val="134000"/>
              </a:lnSpc>
              <a:spcBef>
                <a:spcPts val="0"/>
              </a:spcBef>
            </a:pPr>
            <a:r>
              <a:rPr lang="en-US" dirty="0" err="1">
                <a:latin typeface="+mj-lt"/>
              </a:rPr>
              <a:t>Farklı</a:t>
            </a:r>
            <a:r>
              <a:rPr lang="en-US" dirty="0">
                <a:latin typeface="+mj-lt"/>
              </a:rPr>
              <a:t> </a:t>
            </a:r>
            <a:r>
              <a:rPr lang="en-US" dirty="0" err="1">
                <a:latin typeface="+mj-lt"/>
              </a:rPr>
              <a:t>optimizasyon</a:t>
            </a:r>
            <a:r>
              <a:rPr lang="en-US" dirty="0">
                <a:latin typeface="+mj-lt"/>
              </a:rPr>
              <a:t> </a:t>
            </a:r>
            <a:r>
              <a:rPr lang="en-US" dirty="0" err="1">
                <a:latin typeface="+mj-lt"/>
              </a:rPr>
              <a:t>algoritmaları</a:t>
            </a:r>
            <a:r>
              <a:rPr lang="en-US" dirty="0">
                <a:latin typeface="+mj-lt"/>
              </a:rPr>
              <a:t> </a:t>
            </a:r>
            <a:r>
              <a:rPr lang="en-US" dirty="0" err="1">
                <a:latin typeface="+mj-lt"/>
              </a:rPr>
              <a:t>ve</a:t>
            </a:r>
            <a:r>
              <a:rPr lang="en-US" dirty="0">
                <a:latin typeface="+mj-lt"/>
              </a:rPr>
              <a:t> </a:t>
            </a:r>
            <a:r>
              <a:rPr lang="en-US" dirty="0" err="1">
                <a:latin typeface="+mj-lt"/>
              </a:rPr>
              <a:t>hiperparametre</a:t>
            </a:r>
            <a:r>
              <a:rPr lang="en-US" dirty="0">
                <a:latin typeface="+mj-lt"/>
              </a:rPr>
              <a:t> </a:t>
            </a:r>
            <a:r>
              <a:rPr lang="en-US" dirty="0" err="1">
                <a:latin typeface="+mj-lt"/>
              </a:rPr>
              <a:t>tarama</a:t>
            </a:r>
            <a:r>
              <a:rPr lang="en-US" dirty="0">
                <a:latin typeface="+mj-lt"/>
              </a:rPr>
              <a:t> </a:t>
            </a:r>
            <a:r>
              <a:rPr lang="en-US" dirty="0" err="1">
                <a:latin typeface="+mj-lt"/>
              </a:rPr>
              <a:t>teknikleri</a:t>
            </a:r>
            <a:r>
              <a:rPr lang="en-US" dirty="0">
                <a:latin typeface="+mj-lt"/>
              </a:rPr>
              <a:t> </a:t>
            </a:r>
            <a:r>
              <a:rPr lang="en-US" dirty="0" err="1">
                <a:latin typeface="+mj-lt"/>
              </a:rPr>
              <a:t>uygulanabilir</a:t>
            </a:r>
            <a:r>
              <a:rPr lang="en-US" dirty="0">
                <a:latin typeface="+mj-lt"/>
              </a:rPr>
              <a:t>.</a:t>
            </a:r>
            <a:endParaRPr lang="tr-TR" dirty="0">
              <a:latin typeface="+mj-lt"/>
            </a:endParaRPr>
          </a:p>
          <a:p>
            <a:pPr marL="0" lvl="0" indent="0" algn="l" rtl="0">
              <a:lnSpc>
                <a:spcPct val="134000"/>
              </a:lnSpc>
              <a:spcBef>
                <a:spcPts val="0"/>
              </a:spcBef>
              <a:spcAft>
                <a:spcPts val="0"/>
              </a:spcAft>
              <a:buNone/>
            </a:pPr>
            <a:r>
              <a:rPr lang="en-US" b="1" dirty="0" err="1">
                <a:latin typeface="+mj-lt"/>
              </a:rPr>
              <a:t>Güçlü</a:t>
            </a:r>
            <a:r>
              <a:rPr lang="en-US" b="1" dirty="0">
                <a:latin typeface="+mj-lt"/>
              </a:rPr>
              <a:t> </a:t>
            </a:r>
            <a:r>
              <a:rPr lang="en-US" b="1" dirty="0" err="1">
                <a:latin typeface="+mj-lt"/>
              </a:rPr>
              <a:t>Donanım</a:t>
            </a:r>
            <a:r>
              <a:rPr lang="en-US" b="1" dirty="0">
                <a:latin typeface="+mj-lt"/>
              </a:rPr>
              <a:t> </a:t>
            </a:r>
            <a:r>
              <a:rPr lang="en-US" b="1" dirty="0" err="1">
                <a:latin typeface="+mj-lt"/>
              </a:rPr>
              <a:t>Kaynakları</a:t>
            </a:r>
            <a:endParaRPr lang="tr-TR" b="1" dirty="0">
              <a:latin typeface="+mj-lt"/>
            </a:endParaRPr>
          </a:p>
          <a:p>
            <a:pPr indent="-457200">
              <a:lnSpc>
                <a:spcPct val="134000"/>
              </a:lnSpc>
              <a:spcBef>
                <a:spcPts val="0"/>
              </a:spcBef>
            </a:pPr>
            <a:r>
              <a:rPr lang="en-US" dirty="0" err="1">
                <a:latin typeface="+mj-lt"/>
              </a:rPr>
              <a:t>Daha</a:t>
            </a:r>
            <a:r>
              <a:rPr lang="en-US" dirty="0">
                <a:latin typeface="+mj-lt"/>
              </a:rPr>
              <a:t> </a:t>
            </a:r>
            <a:r>
              <a:rPr lang="en-US" dirty="0" err="1">
                <a:latin typeface="+mj-lt"/>
              </a:rPr>
              <a:t>güçlü</a:t>
            </a:r>
            <a:r>
              <a:rPr lang="en-US" dirty="0">
                <a:latin typeface="+mj-lt"/>
              </a:rPr>
              <a:t> </a:t>
            </a:r>
            <a:r>
              <a:rPr lang="en-US" dirty="0" err="1">
                <a:latin typeface="+mj-lt"/>
              </a:rPr>
              <a:t>donanım</a:t>
            </a:r>
            <a:r>
              <a:rPr lang="en-US" dirty="0">
                <a:latin typeface="+mj-lt"/>
              </a:rPr>
              <a:t> </a:t>
            </a:r>
            <a:r>
              <a:rPr lang="en-US" dirty="0" err="1">
                <a:latin typeface="+mj-lt"/>
              </a:rPr>
              <a:t>kaynaklarının</a:t>
            </a:r>
            <a:r>
              <a:rPr lang="en-US" dirty="0">
                <a:latin typeface="+mj-lt"/>
              </a:rPr>
              <a:t> </a:t>
            </a:r>
            <a:r>
              <a:rPr lang="en-US" dirty="0" err="1">
                <a:latin typeface="+mj-lt"/>
              </a:rPr>
              <a:t>kullanılması</a:t>
            </a:r>
            <a:r>
              <a:rPr lang="en-US" dirty="0">
                <a:latin typeface="+mj-lt"/>
              </a:rPr>
              <a:t> </a:t>
            </a:r>
            <a:r>
              <a:rPr lang="en-US" dirty="0" err="1">
                <a:latin typeface="+mj-lt"/>
              </a:rPr>
              <a:t>önerilir</a:t>
            </a:r>
            <a:r>
              <a:rPr lang="en-US" dirty="0">
                <a:latin typeface="+mj-lt"/>
              </a:rPr>
              <a:t>.</a:t>
            </a:r>
            <a:endParaRPr dirty="0">
              <a:latin typeface="+mj-lt"/>
            </a:endParaRPr>
          </a:p>
        </p:txBody>
      </p:sp>
      <p:pic>
        <p:nvPicPr>
          <p:cNvPr id="10243" name="Picture 3">
            <a:extLst>
              <a:ext uri="{FF2B5EF4-FFF2-40B4-BE49-F238E27FC236}">
                <a16:creationId xmlns:a16="http://schemas.microsoft.com/office/drawing/2014/main" id="{91A662F5-8C0B-4EC1-F9DE-D628E33276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9200" y="0"/>
            <a:ext cx="3352800" cy="187756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a:spLocks noGrp="1"/>
          </p:cNvSpPr>
          <p:nvPr>
            <p:ph type="title"/>
          </p:nvPr>
        </p:nvSpPr>
        <p:spPr>
          <a:xfrm>
            <a:off x="838200" y="365125"/>
            <a:ext cx="10515600" cy="1325563"/>
          </a:xfrm>
        </p:spPr>
        <p:txBody>
          <a:bodyPr spcFirstLastPara="1" wrap="square" lIns="91425" tIns="45700" rIns="91425" bIns="45700" anchor="ctr" anchorCtr="0">
            <a:normAutofit/>
          </a:bodyPr>
          <a:lstStyle/>
          <a:p>
            <a:pPr lvl="0"/>
            <a:r>
              <a:rPr lang="tr-TR" dirty="0">
                <a:latin typeface="+mn-lt"/>
              </a:rPr>
              <a:t>Kaynaklar</a:t>
            </a:r>
          </a:p>
        </p:txBody>
      </p:sp>
      <p:sp>
        <p:nvSpPr>
          <p:cNvPr id="170" name="Google Shape;170;p26"/>
          <p:cNvSpPr txBox="1">
            <a:spLocks noGrp="1"/>
          </p:cNvSpPr>
          <p:nvPr>
            <p:ph type="body" idx="1"/>
          </p:nvPr>
        </p:nvSpPr>
        <p:spPr>
          <a:xfrm>
            <a:off x="838200" y="1636942"/>
            <a:ext cx="10515600" cy="5032376"/>
          </a:xfrm>
        </p:spPr>
        <p:txBody>
          <a:bodyPr spcFirstLastPara="1" wrap="square" lIns="91425" tIns="45700" rIns="91425" bIns="45700" anchor="t" anchorCtr="0">
            <a:noAutofit/>
          </a:bodyPr>
          <a:lstStyle/>
          <a:p>
            <a:pPr>
              <a:lnSpc>
                <a:spcPct val="100000"/>
              </a:lnSpc>
              <a:buSzPct val="100000"/>
              <a:buFont typeface="+mj-lt"/>
              <a:buAutoNum type="arabicPeriod"/>
            </a:pPr>
            <a:r>
              <a:rPr lang="tr-TR" sz="1100" dirty="0" err="1">
                <a:latin typeface="Arial" panose="020B0604020202020204" pitchFamily="34" charset="0"/>
                <a:cs typeface="Arial" panose="020B0604020202020204" pitchFamily="34" charset="0"/>
              </a:rPr>
              <a:t>Subbiah</a:t>
            </a:r>
            <a:r>
              <a:rPr lang="tr-TR" sz="1100" dirty="0">
                <a:latin typeface="Arial" panose="020B0604020202020204" pitchFamily="34" charset="0"/>
                <a:cs typeface="Arial" panose="020B0604020202020204" pitchFamily="34" charset="0"/>
              </a:rPr>
              <a:t>, V.: </a:t>
            </a:r>
            <a:r>
              <a:rPr lang="tr-TR" sz="1100" dirty="0" err="1">
                <a:latin typeface="Arial" panose="020B0604020202020204" pitchFamily="34" charset="0"/>
                <a:cs typeface="Arial" panose="020B0604020202020204" pitchFamily="34" charset="0"/>
              </a:rPr>
              <a:t>Pokémon</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Images</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and</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Types</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Dataset</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In</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Kaggle</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Datasets</a:t>
            </a:r>
            <a:r>
              <a:rPr lang="tr-TR" sz="1100" dirty="0">
                <a:latin typeface="Arial" panose="020B0604020202020204" pitchFamily="34" charset="0"/>
                <a:cs typeface="Arial" panose="020B0604020202020204" pitchFamily="34" charset="0"/>
              </a:rPr>
              <a:t>, https://www.kaggle.com/datasets/vishalsubbiah/pokemon-images-and-types (2020).</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err="1">
                <a:latin typeface="Arial" panose="020B0604020202020204" pitchFamily="34" charset="0"/>
                <a:cs typeface="Arial" panose="020B0604020202020204" pitchFamily="34" charset="0"/>
              </a:rPr>
              <a:t>Subbiah</a:t>
            </a:r>
            <a:r>
              <a:rPr lang="tr-TR" sz="1100" dirty="0">
                <a:latin typeface="Arial" panose="020B0604020202020204" pitchFamily="34" charset="0"/>
                <a:cs typeface="Arial" panose="020B0604020202020204" pitchFamily="34" charset="0"/>
              </a:rPr>
              <a:t>, V., Gandhi, N., </a:t>
            </a:r>
            <a:r>
              <a:rPr lang="tr-TR" sz="1100" dirty="0" err="1">
                <a:latin typeface="Arial" panose="020B0604020202020204" pitchFamily="34" charset="0"/>
                <a:cs typeface="Arial" panose="020B0604020202020204" pitchFamily="34" charset="0"/>
              </a:rPr>
              <a:t>Srinivasan</a:t>
            </a:r>
            <a:r>
              <a:rPr lang="tr-TR" sz="1100" dirty="0">
                <a:latin typeface="Arial" panose="020B0604020202020204" pitchFamily="34" charset="0"/>
                <a:cs typeface="Arial" panose="020B0604020202020204" pitchFamily="34" charset="0"/>
              </a:rPr>
              <a:t>, S.: </a:t>
            </a:r>
            <a:r>
              <a:rPr lang="tr-TR" sz="1100" dirty="0" err="1">
                <a:latin typeface="Arial" panose="020B0604020202020204" pitchFamily="34" charset="0"/>
                <a:cs typeface="Arial" panose="020B0604020202020204" pitchFamily="34" charset="0"/>
              </a:rPr>
              <a:t>Pokepedia</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Pokémon</a:t>
            </a:r>
            <a:r>
              <a:rPr lang="tr-TR" sz="1100" dirty="0">
                <a:latin typeface="Arial" panose="020B0604020202020204" pitchFamily="34" charset="0"/>
                <a:cs typeface="Arial" panose="020B0604020202020204" pitchFamily="34" charset="0"/>
              </a:rPr>
              <a:t> Image </a:t>
            </a:r>
            <a:r>
              <a:rPr lang="tr-TR" sz="1100" dirty="0" err="1">
                <a:latin typeface="Arial" panose="020B0604020202020204" pitchFamily="34" charset="0"/>
                <a:cs typeface="Arial" panose="020B0604020202020204" pitchFamily="34" charset="0"/>
              </a:rPr>
              <a:t>Classification</a:t>
            </a:r>
            <a:r>
              <a:rPr lang="tr-TR" sz="1100" dirty="0">
                <a:latin typeface="Arial" panose="020B0604020202020204" pitchFamily="34" charset="0"/>
                <a:cs typeface="Arial" panose="020B0604020202020204" pitchFamily="34" charset="0"/>
              </a:rPr>
              <a:t> Using Transfer Learning. International Information </a:t>
            </a:r>
            <a:r>
              <a:rPr lang="tr-TR" sz="1100" dirty="0" err="1">
                <a:latin typeface="Arial" panose="020B0604020202020204" pitchFamily="34" charset="0"/>
                <a:cs typeface="Arial" panose="020B0604020202020204" pitchFamily="34" charset="0"/>
              </a:rPr>
              <a:t>and</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Engineering</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Technology</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Association</a:t>
            </a:r>
            <a:r>
              <a:rPr lang="tr-TR" sz="1100" dirty="0">
                <a:latin typeface="Arial" panose="020B0604020202020204" pitchFamily="34" charset="0"/>
                <a:cs typeface="Arial" panose="020B0604020202020204" pitchFamily="34" charset="0"/>
              </a:rPr>
              <a:t> 26(5), 82-90 (2021).</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err="1">
                <a:latin typeface="Arial" panose="020B0604020202020204" pitchFamily="34" charset="0"/>
                <a:cs typeface="Arial" panose="020B0604020202020204" pitchFamily="34" charset="0"/>
              </a:rPr>
              <a:t>Hindawi</a:t>
            </a:r>
            <a:r>
              <a:rPr lang="tr-TR" sz="1100" dirty="0">
                <a:latin typeface="Arial" panose="020B0604020202020204" pitchFamily="34" charset="0"/>
                <a:cs typeface="Arial" panose="020B0604020202020204" pitchFamily="34" charset="0"/>
              </a:rPr>
              <a:t> Publishing Corporation: </a:t>
            </a:r>
            <a:r>
              <a:rPr lang="tr-TR" sz="1100" dirty="0" err="1">
                <a:latin typeface="Arial" panose="020B0604020202020204" pitchFamily="34" charset="0"/>
                <a:cs typeface="Arial" panose="020B0604020202020204" pitchFamily="34" charset="0"/>
              </a:rPr>
              <a:t>Deep</a:t>
            </a:r>
            <a:r>
              <a:rPr lang="tr-TR" sz="1100" dirty="0">
                <a:latin typeface="Arial" panose="020B0604020202020204" pitchFamily="34" charset="0"/>
                <a:cs typeface="Arial" panose="020B0604020202020204" pitchFamily="34" charset="0"/>
              </a:rPr>
              <a:t> Learning Model of Image </a:t>
            </a:r>
            <a:r>
              <a:rPr lang="tr-TR" sz="1100" dirty="0" err="1">
                <a:latin typeface="Arial" panose="020B0604020202020204" pitchFamily="34" charset="0"/>
                <a:cs typeface="Arial" panose="020B0604020202020204" pitchFamily="34" charset="0"/>
              </a:rPr>
              <a:t>Classification</a:t>
            </a:r>
            <a:r>
              <a:rPr lang="tr-TR" sz="1100" dirty="0">
                <a:latin typeface="Arial" panose="020B0604020202020204" pitchFamily="34" charset="0"/>
                <a:cs typeface="Arial" panose="020B0604020202020204" pitchFamily="34" charset="0"/>
              </a:rPr>
              <a:t> Using Machine Learning. </a:t>
            </a:r>
            <a:r>
              <a:rPr lang="tr-TR" sz="1100" dirty="0" err="1">
                <a:latin typeface="Arial" panose="020B0604020202020204" pitchFamily="34" charset="0"/>
                <a:cs typeface="Arial" panose="020B0604020202020204" pitchFamily="34" charset="0"/>
              </a:rPr>
              <a:t>Computational</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Intelligence</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and</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Neuroscience</a:t>
            </a:r>
            <a:r>
              <a:rPr lang="tr-TR" sz="1100" dirty="0">
                <a:latin typeface="Arial" panose="020B0604020202020204" pitchFamily="34" charset="0"/>
                <a:cs typeface="Arial" panose="020B0604020202020204" pitchFamily="34" charset="0"/>
              </a:rPr>
              <a:t> 2021(9941215), 1-12 (2021).</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err="1">
                <a:latin typeface="Arial" panose="020B0604020202020204" pitchFamily="34" charset="0"/>
                <a:cs typeface="Arial" panose="020B0604020202020204" pitchFamily="34" charset="0"/>
              </a:rPr>
              <a:t>Shakil</a:t>
            </a:r>
            <a:r>
              <a:rPr lang="tr-TR" sz="1100" dirty="0">
                <a:latin typeface="Arial" panose="020B0604020202020204" pitchFamily="34" charset="0"/>
                <a:cs typeface="Arial" panose="020B0604020202020204" pitchFamily="34" charset="0"/>
              </a:rPr>
              <a:t>, M.: Transfer Learning </a:t>
            </a:r>
            <a:r>
              <a:rPr lang="tr-TR" sz="1100" dirty="0" err="1">
                <a:latin typeface="Arial" panose="020B0604020202020204" pitchFamily="34" charset="0"/>
                <a:cs typeface="Arial" panose="020B0604020202020204" pitchFamily="34" charset="0"/>
              </a:rPr>
              <a:t>for</a:t>
            </a:r>
            <a:r>
              <a:rPr lang="tr-TR" sz="1100" dirty="0">
                <a:latin typeface="Arial" panose="020B0604020202020204" pitchFamily="34" charset="0"/>
                <a:cs typeface="Arial" panose="020B0604020202020204" pitchFamily="34" charset="0"/>
              </a:rPr>
              <a:t> Image </a:t>
            </a:r>
            <a:r>
              <a:rPr lang="tr-TR" sz="1100" dirty="0" err="1">
                <a:latin typeface="Arial" panose="020B0604020202020204" pitchFamily="34" charset="0"/>
                <a:cs typeface="Arial" panose="020B0604020202020204" pitchFamily="34" charset="0"/>
              </a:rPr>
              <a:t>Classification</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using</a:t>
            </a:r>
            <a:r>
              <a:rPr lang="tr-TR" sz="1100" dirty="0">
                <a:latin typeface="Arial" panose="020B0604020202020204" pitchFamily="34" charset="0"/>
                <a:cs typeface="Arial" panose="020B0604020202020204" pitchFamily="34" charset="0"/>
              </a:rPr>
              <a:t> VGG19. International </a:t>
            </a:r>
            <a:r>
              <a:rPr lang="tr-TR" sz="1100" dirty="0" err="1">
                <a:latin typeface="Arial" panose="020B0604020202020204" pitchFamily="34" charset="0"/>
                <a:cs typeface="Arial" panose="020B0604020202020204" pitchFamily="34" charset="0"/>
              </a:rPr>
              <a:t>Journal</a:t>
            </a:r>
            <a:r>
              <a:rPr lang="tr-TR" sz="1100" dirty="0">
                <a:latin typeface="Arial" panose="020B0604020202020204" pitchFamily="34" charset="0"/>
                <a:cs typeface="Arial" panose="020B0604020202020204" pitchFamily="34" charset="0"/>
              </a:rPr>
              <a:t> of </a:t>
            </a:r>
            <a:r>
              <a:rPr lang="tr-TR" sz="1100" dirty="0" err="1">
                <a:latin typeface="Arial" panose="020B0604020202020204" pitchFamily="34" charset="0"/>
                <a:cs typeface="Arial" panose="020B0604020202020204" pitchFamily="34" charset="0"/>
              </a:rPr>
              <a:t>Innovative</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Research</a:t>
            </a:r>
            <a:r>
              <a:rPr lang="tr-TR" sz="1100" dirty="0">
                <a:latin typeface="Arial" panose="020B0604020202020204" pitchFamily="34" charset="0"/>
                <a:cs typeface="Arial" panose="020B0604020202020204" pitchFamily="34" charset="0"/>
              </a:rPr>
              <a:t> in </a:t>
            </a:r>
            <a:r>
              <a:rPr lang="tr-TR" sz="1100" dirty="0" err="1">
                <a:latin typeface="Arial" panose="020B0604020202020204" pitchFamily="34" charset="0"/>
                <a:cs typeface="Arial" panose="020B0604020202020204" pitchFamily="34" charset="0"/>
              </a:rPr>
              <a:t>Computer</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Science</a:t>
            </a:r>
            <a:r>
              <a:rPr lang="tr-TR" sz="1100" dirty="0">
                <a:latin typeface="Arial" panose="020B0604020202020204" pitchFamily="34" charset="0"/>
                <a:cs typeface="Arial" panose="020B0604020202020204" pitchFamily="34" charset="0"/>
              </a:rPr>
              <a:t> &amp; </a:t>
            </a:r>
            <a:r>
              <a:rPr lang="tr-TR" sz="1100" dirty="0" err="1">
                <a:latin typeface="Arial" panose="020B0604020202020204" pitchFamily="34" charset="0"/>
                <a:cs typeface="Arial" panose="020B0604020202020204" pitchFamily="34" charset="0"/>
              </a:rPr>
              <a:t>Technology</a:t>
            </a:r>
            <a:r>
              <a:rPr lang="tr-TR" sz="1100" dirty="0">
                <a:latin typeface="Arial" panose="020B0604020202020204" pitchFamily="34" charset="0"/>
                <a:cs typeface="Arial" panose="020B0604020202020204" pitchFamily="34" charset="0"/>
              </a:rPr>
              <a:t> 7(5), 1-7 (2019).</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err="1">
                <a:latin typeface="Arial" panose="020B0604020202020204" pitchFamily="34" charset="0"/>
                <a:cs typeface="Arial" panose="020B0604020202020204" pitchFamily="34" charset="0"/>
              </a:rPr>
              <a:t>Acharya</a:t>
            </a:r>
            <a:r>
              <a:rPr lang="tr-TR" sz="1100" dirty="0">
                <a:latin typeface="Arial" panose="020B0604020202020204" pitchFamily="34" charset="0"/>
                <a:cs typeface="Arial" panose="020B0604020202020204" pitchFamily="34" charset="0"/>
              </a:rPr>
              <a:t>, D., </a:t>
            </a:r>
            <a:r>
              <a:rPr lang="tr-TR" sz="1100" dirty="0" err="1">
                <a:latin typeface="Arial" panose="020B0604020202020204" pitchFamily="34" charset="0"/>
                <a:cs typeface="Arial" panose="020B0604020202020204" pitchFamily="34" charset="0"/>
              </a:rPr>
              <a:t>Aljammaz</a:t>
            </a:r>
            <a:r>
              <a:rPr lang="tr-TR" sz="1100" dirty="0">
                <a:latin typeface="Arial" panose="020B0604020202020204" pitchFamily="34" charset="0"/>
                <a:cs typeface="Arial" panose="020B0604020202020204" pitchFamily="34" charset="0"/>
              </a:rPr>
              <a:t>, R., Oliver, B., </a:t>
            </a:r>
            <a:r>
              <a:rPr lang="tr-TR" sz="1100" dirty="0" err="1">
                <a:latin typeface="Arial" panose="020B0604020202020204" pitchFamily="34" charset="0"/>
                <a:cs typeface="Arial" panose="020B0604020202020204" pitchFamily="34" charset="0"/>
              </a:rPr>
              <a:t>Stolee</a:t>
            </a:r>
            <a:r>
              <a:rPr lang="tr-TR" sz="1100" dirty="0">
                <a:latin typeface="Arial" panose="020B0604020202020204" pitchFamily="34" charset="0"/>
                <a:cs typeface="Arial" panose="020B0604020202020204" pitchFamily="34" charset="0"/>
              </a:rPr>
              <a:t>, M.: </a:t>
            </a:r>
            <a:r>
              <a:rPr lang="tr-TR" sz="1100" dirty="0" err="1">
                <a:latin typeface="Arial" panose="020B0604020202020204" pitchFamily="34" charset="0"/>
                <a:cs typeface="Arial" panose="020B0604020202020204" pitchFamily="34" charset="0"/>
              </a:rPr>
              <a:t>Gotta</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Generate</a:t>
            </a:r>
            <a:r>
              <a:rPr lang="tr-TR" sz="1100" dirty="0">
                <a:latin typeface="Arial" panose="020B0604020202020204" pitchFamily="34" charset="0"/>
                <a:cs typeface="Arial" panose="020B0604020202020204" pitchFamily="34" charset="0"/>
              </a:rPr>
              <a:t> ’em </a:t>
            </a:r>
            <a:r>
              <a:rPr lang="tr-TR" sz="1100" dirty="0" err="1">
                <a:latin typeface="Arial" panose="020B0604020202020204" pitchFamily="34" charset="0"/>
                <a:cs typeface="Arial" panose="020B0604020202020204" pitchFamily="34" charset="0"/>
              </a:rPr>
              <a:t>All</a:t>
            </a:r>
            <a:r>
              <a:rPr lang="tr-TR" sz="1100" dirty="0">
                <a:latin typeface="Arial" panose="020B0604020202020204" pitchFamily="34" charset="0"/>
                <a:cs typeface="Arial" panose="020B0604020202020204" pitchFamily="34" charset="0"/>
              </a:rPr>
              <a:t>! Pokemon (</a:t>
            </a:r>
            <a:r>
              <a:rPr lang="tr-TR" sz="1100" dirty="0" err="1">
                <a:latin typeface="Arial" panose="020B0604020202020204" pitchFamily="34" charset="0"/>
                <a:cs typeface="Arial" panose="020B0604020202020204" pitchFamily="34" charset="0"/>
              </a:rPr>
              <a:t>With</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Deep</a:t>
            </a:r>
            <a:r>
              <a:rPr lang="tr-TR" sz="1100" dirty="0">
                <a:latin typeface="Arial" panose="020B0604020202020204" pitchFamily="34" charset="0"/>
                <a:cs typeface="Arial" panose="020B0604020202020204" pitchFamily="34" charset="0"/>
              </a:rPr>
              <a:t> Learning). </a:t>
            </a:r>
            <a:r>
              <a:rPr lang="tr-TR" sz="1100" dirty="0" err="1">
                <a:latin typeface="Arial" panose="020B0604020202020204" pitchFamily="34" charset="0"/>
                <a:cs typeface="Arial" panose="020B0604020202020204" pitchFamily="34" charset="0"/>
              </a:rPr>
              <a:t>University</a:t>
            </a:r>
            <a:r>
              <a:rPr lang="tr-TR" sz="1100" dirty="0">
                <a:latin typeface="Arial" panose="020B0604020202020204" pitchFamily="34" charset="0"/>
                <a:cs typeface="Arial" panose="020B0604020202020204" pitchFamily="34" charset="0"/>
              </a:rPr>
              <a:t> of California, </a:t>
            </a:r>
            <a:r>
              <a:rPr lang="tr-TR" sz="1100" dirty="0" err="1">
                <a:latin typeface="Arial" panose="020B0604020202020204" pitchFamily="34" charset="0"/>
                <a:cs typeface="Arial" panose="020B0604020202020204" pitchFamily="34" charset="0"/>
              </a:rPr>
              <a:t>Santa</a:t>
            </a:r>
            <a:r>
              <a:rPr lang="tr-TR" sz="1100" dirty="0">
                <a:latin typeface="Arial" panose="020B0604020202020204" pitchFamily="34" charset="0"/>
                <a:cs typeface="Arial" panose="020B0604020202020204" pitchFamily="34" charset="0"/>
              </a:rPr>
              <a:t> Cruz, 2020.</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err="1">
                <a:latin typeface="Arial" panose="020B0604020202020204" pitchFamily="34" charset="0"/>
                <a:cs typeface="Arial" panose="020B0604020202020204" pitchFamily="34" charset="0"/>
              </a:rPr>
              <a:t>Li</a:t>
            </a:r>
            <a:r>
              <a:rPr lang="tr-TR" sz="1100" dirty="0">
                <a:latin typeface="Arial" panose="020B0604020202020204" pitchFamily="34" charset="0"/>
                <a:cs typeface="Arial" panose="020B0604020202020204" pitchFamily="34" charset="0"/>
              </a:rPr>
              <a:t>, X., Chen, Q., Zhao, X.: </a:t>
            </a:r>
            <a:r>
              <a:rPr lang="tr-TR" sz="1100" dirty="0" err="1">
                <a:latin typeface="Arial" panose="020B0604020202020204" pitchFamily="34" charset="0"/>
                <a:cs typeface="Arial" panose="020B0604020202020204" pitchFamily="34" charset="0"/>
              </a:rPr>
              <a:t>One-shot</a:t>
            </a:r>
            <a:r>
              <a:rPr lang="tr-TR" sz="1100" dirty="0">
                <a:latin typeface="Arial" panose="020B0604020202020204" pitchFamily="34" charset="0"/>
                <a:cs typeface="Arial" panose="020B0604020202020204" pitchFamily="34" charset="0"/>
              </a:rPr>
              <a:t> Pokemon </a:t>
            </a:r>
            <a:r>
              <a:rPr lang="tr-TR" sz="1100" dirty="0" err="1">
                <a:latin typeface="Arial" panose="020B0604020202020204" pitchFamily="34" charset="0"/>
                <a:cs typeface="Arial" panose="020B0604020202020204" pitchFamily="34" charset="0"/>
              </a:rPr>
              <a:t>Classification</a:t>
            </a:r>
            <a:r>
              <a:rPr lang="tr-TR" sz="1100" dirty="0">
                <a:latin typeface="Arial" panose="020B0604020202020204" pitchFamily="34" charset="0"/>
                <a:cs typeface="Arial" panose="020B0604020202020204" pitchFamily="34" charset="0"/>
              </a:rPr>
              <a:t>. Hong Kong </a:t>
            </a:r>
            <a:r>
              <a:rPr lang="tr-TR" sz="1100" dirty="0" err="1">
                <a:latin typeface="Arial" panose="020B0604020202020204" pitchFamily="34" charset="0"/>
                <a:cs typeface="Arial" panose="020B0604020202020204" pitchFamily="34" charset="0"/>
              </a:rPr>
              <a:t>University</a:t>
            </a:r>
            <a:r>
              <a:rPr lang="tr-TR" sz="1100" dirty="0">
                <a:latin typeface="Arial" panose="020B0604020202020204" pitchFamily="34" charset="0"/>
                <a:cs typeface="Arial" panose="020B0604020202020204" pitchFamily="34" charset="0"/>
              </a:rPr>
              <a:t> of </a:t>
            </a:r>
            <a:r>
              <a:rPr lang="tr-TR" sz="1100" dirty="0" err="1">
                <a:latin typeface="Arial" panose="020B0604020202020204" pitchFamily="34" charset="0"/>
                <a:cs typeface="Arial" panose="020B0604020202020204" pitchFamily="34" charset="0"/>
              </a:rPr>
              <a:t>Science</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and</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Technology</a:t>
            </a:r>
            <a:r>
              <a:rPr lang="tr-TR" sz="1100" dirty="0">
                <a:latin typeface="Arial" panose="020B0604020202020204" pitchFamily="34" charset="0"/>
                <a:cs typeface="Arial" panose="020B0604020202020204" pitchFamily="34" charset="0"/>
              </a:rPr>
              <a:t>, 2019.</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err="1">
                <a:latin typeface="Arial" panose="020B0604020202020204" pitchFamily="34" charset="0"/>
                <a:cs typeface="Arial" panose="020B0604020202020204" pitchFamily="34" charset="0"/>
              </a:rPr>
              <a:t>Abirami</a:t>
            </a:r>
            <a:r>
              <a:rPr lang="tr-TR" sz="1100" dirty="0">
                <a:latin typeface="Arial" panose="020B0604020202020204" pitchFamily="34" charset="0"/>
                <a:cs typeface="Arial" panose="020B0604020202020204" pitchFamily="34" charset="0"/>
              </a:rPr>
              <a:t>, E.: </a:t>
            </a:r>
            <a:r>
              <a:rPr lang="tr-TR" sz="1100" dirty="0" err="1">
                <a:latin typeface="Arial" panose="020B0604020202020204" pitchFamily="34" charset="0"/>
                <a:cs typeface="Arial" panose="020B0604020202020204" pitchFamily="34" charset="0"/>
              </a:rPr>
              <a:t>Comparative</a:t>
            </a:r>
            <a:r>
              <a:rPr lang="tr-TR" sz="1100" dirty="0">
                <a:latin typeface="Arial" panose="020B0604020202020204" pitchFamily="34" charset="0"/>
                <a:cs typeface="Arial" panose="020B0604020202020204" pitchFamily="34" charset="0"/>
              </a:rPr>
              <a:t> Analysis of </a:t>
            </a:r>
            <a:r>
              <a:rPr lang="tr-TR" sz="1100" dirty="0" err="1">
                <a:latin typeface="Arial" panose="020B0604020202020204" pitchFamily="34" charset="0"/>
                <a:cs typeface="Arial" panose="020B0604020202020204" pitchFamily="34" charset="0"/>
              </a:rPr>
              <a:t>Deep</a:t>
            </a:r>
            <a:r>
              <a:rPr lang="tr-TR" sz="1100" dirty="0">
                <a:latin typeface="Arial" panose="020B0604020202020204" pitchFamily="34" charset="0"/>
                <a:cs typeface="Arial" panose="020B0604020202020204" pitchFamily="34" charset="0"/>
              </a:rPr>
              <a:t> Learning Image </a:t>
            </a:r>
            <a:r>
              <a:rPr lang="tr-TR" sz="1100" dirty="0" err="1">
                <a:latin typeface="Arial" panose="020B0604020202020204" pitchFamily="34" charset="0"/>
                <a:cs typeface="Arial" panose="020B0604020202020204" pitchFamily="34" charset="0"/>
              </a:rPr>
              <a:t>Detection</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Algorithms</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Journal</a:t>
            </a:r>
            <a:r>
              <a:rPr lang="tr-TR" sz="1100" dirty="0">
                <a:latin typeface="Arial" panose="020B0604020202020204" pitchFamily="34" charset="0"/>
                <a:cs typeface="Arial" panose="020B0604020202020204" pitchFamily="34" charset="0"/>
              </a:rPr>
              <a:t> of </a:t>
            </a:r>
            <a:r>
              <a:rPr lang="tr-TR" sz="1100" dirty="0" err="1">
                <a:latin typeface="Arial" panose="020B0604020202020204" pitchFamily="34" charset="0"/>
                <a:cs typeface="Arial" panose="020B0604020202020204" pitchFamily="34" charset="0"/>
              </a:rPr>
              <a:t>Computer</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Science</a:t>
            </a:r>
            <a:r>
              <a:rPr lang="tr-TR" sz="1100" dirty="0">
                <a:latin typeface="Arial" panose="020B0604020202020204" pitchFamily="34" charset="0"/>
                <a:cs typeface="Arial" panose="020B0604020202020204" pitchFamily="34" charset="0"/>
              </a:rPr>
              <a:t> &amp; </a:t>
            </a:r>
            <a:r>
              <a:rPr lang="tr-TR" sz="1100" dirty="0" err="1">
                <a:latin typeface="Arial" panose="020B0604020202020204" pitchFamily="34" charset="0"/>
                <a:cs typeface="Arial" panose="020B0604020202020204" pitchFamily="34" charset="0"/>
              </a:rPr>
              <a:t>Research</a:t>
            </a:r>
            <a:r>
              <a:rPr lang="tr-TR" sz="1100" dirty="0">
                <a:latin typeface="Arial" panose="020B0604020202020204" pitchFamily="34" charset="0"/>
                <a:cs typeface="Arial" panose="020B0604020202020204" pitchFamily="34" charset="0"/>
              </a:rPr>
              <a:t> 11(4), 50-65 (2019).</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err="1">
                <a:latin typeface="Arial" panose="020B0604020202020204" pitchFamily="34" charset="0"/>
                <a:cs typeface="Arial" panose="020B0604020202020204" pitchFamily="34" charset="0"/>
              </a:rPr>
              <a:t>Khan</a:t>
            </a:r>
            <a:r>
              <a:rPr lang="tr-TR" sz="1100" dirty="0">
                <a:latin typeface="Arial" panose="020B0604020202020204" pitchFamily="34" charset="0"/>
                <a:cs typeface="Arial" panose="020B0604020202020204" pitchFamily="34" charset="0"/>
              </a:rPr>
              <a:t>, A.: Machine Learning </a:t>
            </a:r>
            <a:r>
              <a:rPr lang="tr-TR" sz="1100" dirty="0" err="1">
                <a:latin typeface="Arial" panose="020B0604020202020204" pitchFamily="34" charset="0"/>
                <a:cs typeface="Arial" panose="020B0604020202020204" pitchFamily="34" charset="0"/>
              </a:rPr>
              <a:t>and</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Deep</a:t>
            </a:r>
            <a:r>
              <a:rPr lang="tr-TR" sz="1100" dirty="0">
                <a:latin typeface="Arial" panose="020B0604020202020204" pitchFamily="34" charset="0"/>
                <a:cs typeface="Arial" panose="020B0604020202020204" pitchFamily="34" charset="0"/>
              </a:rPr>
              <a:t> Learning </a:t>
            </a:r>
            <a:r>
              <a:rPr lang="tr-TR" sz="1100" dirty="0" err="1">
                <a:latin typeface="Arial" panose="020B0604020202020204" pitchFamily="34" charset="0"/>
                <a:cs typeface="Arial" panose="020B0604020202020204" pitchFamily="34" charset="0"/>
              </a:rPr>
              <a:t>Based</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Computational</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Techniques</a:t>
            </a:r>
            <a:r>
              <a:rPr lang="tr-TR" sz="1100" dirty="0">
                <a:latin typeface="Arial" panose="020B0604020202020204" pitchFamily="34" charset="0"/>
                <a:cs typeface="Arial" panose="020B0604020202020204" pitchFamily="34" charset="0"/>
              </a:rPr>
              <a:t> in Image </a:t>
            </a:r>
            <a:r>
              <a:rPr lang="tr-TR" sz="1100" dirty="0" err="1">
                <a:latin typeface="Arial" panose="020B0604020202020204" pitchFamily="34" charset="0"/>
                <a:cs typeface="Arial" panose="020B0604020202020204" pitchFamily="34" charset="0"/>
              </a:rPr>
              <a:t>Recognition</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Journal</a:t>
            </a:r>
            <a:r>
              <a:rPr lang="tr-TR" sz="1100" dirty="0">
                <a:latin typeface="Arial" panose="020B0604020202020204" pitchFamily="34" charset="0"/>
                <a:cs typeface="Arial" panose="020B0604020202020204" pitchFamily="34" charset="0"/>
              </a:rPr>
              <a:t> of </a:t>
            </a:r>
            <a:r>
              <a:rPr lang="tr-TR" sz="1100" dirty="0" err="1">
                <a:latin typeface="Arial" panose="020B0604020202020204" pitchFamily="34" charset="0"/>
                <a:cs typeface="Arial" panose="020B0604020202020204" pitchFamily="34" charset="0"/>
              </a:rPr>
              <a:t>Computational</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Science</a:t>
            </a:r>
            <a:r>
              <a:rPr lang="tr-TR" sz="1100" dirty="0">
                <a:latin typeface="Arial" panose="020B0604020202020204" pitchFamily="34" charset="0"/>
                <a:cs typeface="Arial" panose="020B0604020202020204" pitchFamily="34" charset="0"/>
              </a:rPr>
              <a:t> 45(6), 104-112 (2020).</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a:latin typeface="Arial" panose="020B0604020202020204" pitchFamily="34" charset="0"/>
                <a:cs typeface="Arial" panose="020B0604020202020204" pitchFamily="34" charset="0"/>
              </a:rPr>
              <a:t>Smith, J.: Image </a:t>
            </a:r>
            <a:r>
              <a:rPr lang="tr-TR" sz="1100" dirty="0" err="1">
                <a:latin typeface="Arial" panose="020B0604020202020204" pitchFamily="34" charset="0"/>
                <a:cs typeface="Arial" panose="020B0604020202020204" pitchFamily="34" charset="0"/>
              </a:rPr>
              <a:t>Classification</a:t>
            </a:r>
            <a:r>
              <a:rPr lang="tr-TR" sz="1100" dirty="0">
                <a:latin typeface="Arial" panose="020B0604020202020204" pitchFamily="34" charset="0"/>
                <a:cs typeface="Arial" panose="020B0604020202020204" pitchFamily="34" charset="0"/>
              </a:rPr>
              <a:t> Using Classic </a:t>
            </a:r>
            <a:r>
              <a:rPr lang="tr-TR" sz="1100" dirty="0" err="1">
                <a:latin typeface="Arial" panose="020B0604020202020204" pitchFamily="34" charset="0"/>
                <a:cs typeface="Arial" panose="020B0604020202020204" pitchFamily="34" charset="0"/>
              </a:rPr>
              <a:t>and</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Deep</a:t>
            </a:r>
            <a:r>
              <a:rPr lang="tr-TR" sz="1100" dirty="0">
                <a:latin typeface="Arial" panose="020B0604020202020204" pitchFamily="34" charset="0"/>
                <a:cs typeface="Arial" panose="020B0604020202020204" pitchFamily="34" charset="0"/>
              </a:rPr>
              <a:t> Learning </a:t>
            </a:r>
            <a:r>
              <a:rPr lang="tr-TR" sz="1100" dirty="0" err="1">
                <a:latin typeface="Arial" panose="020B0604020202020204" pitchFamily="34" charset="0"/>
                <a:cs typeface="Arial" panose="020B0604020202020204" pitchFamily="34" charset="0"/>
              </a:rPr>
              <a:t>Techniques</a:t>
            </a:r>
            <a:r>
              <a:rPr lang="tr-TR" sz="1100" dirty="0">
                <a:latin typeface="Arial" panose="020B0604020202020204" pitchFamily="34" charset="0"/>
                <a:cs typeface="Arial" panose="020B0604020202020204" pitchFamily="34" charset="0"/>
              </a:rPr>
              <a:t>. IEEE </a:t>
            </a:r>
            <a:r>
              <a:rPr lang="tr-TR" sz="1100" dirty="0" err="1">
                <a:latin typeface="Arial" panose="020B0604020202020204" pitchFamily="34" charset="0"/>
                <a:cs typeface="Arial" panose="020B0604020202020204" pitchFamily="34" charset="0"/>
              </a:rPr>
              <a:t>Transactions</a:t>
            </a:r>
            <a:r>
              <a:rPr lang="tr-TR" sz="1100" dirty="0">
                <a:latin typeface="Arial" panose="020B0604020202020204" pitchFamily="34" charset="0"/>
                <a:cs typeface="Arial" panose="020B0604020202020204" pitchFamily="34" charset="0"/>
              </a:rPr>
              <a:t> on </a:t>
            </a:r>
            <a:r>
              <a:rPr lang="tr-TR" sz="1100" dirty="0" err="1">
                <a:latin typeface="Arial" panose="020B0604020202020204" pitchFamily="34" charset="0"/>
                <a:cs typeface="Arial" panose="020B0604020202020204" pitchFamily="34" charset="0"/>
              </a:rPr>
              <a:t>Neural</a:t>
            </a:r>
            <a:r>
              <a:rPr lang="tr-TR" sz="1100" dirty="0">
                <a:latin typeface="Arial" panose="020B0604020202020204" pitchFamily="34" charset="0"/>
                <a:cs typeface="Arial" panose="020B0604020202020204" pitchFamily="34" charset="0"/>
              </a:rPr>
              <a:t> Networks </a:t>
            </a:r>
            <a:r>
              <a:rPr lang="tr-TR" sz="1100" dirty="0" err="1">
                <a:latin typeface="Arial" panose="020B0604020202020204" pitchFamily="34" charset="0"/>
                <a:cs typeface="Arial" panose="020B0604020202020204" pitchFamily="34" charset="0"/>
              </a:rPr>
              <a:t>and</a:t>
            </a:r>
            <a:r>
              <a:rPr lang="tr-TR" sz="1100" dirty="0">
                <a:latin typeface="Arial" panose="020B0604020202020204" pitchFamily="34" charset="0"/>
                <a:cs typeface="Arial" panose="020B0604020202020204" pitchFamily="34" charset="0"/>
              </a:rPr>
              <a:t> Learning </a:t>
            </a:r>
            <a:r>
              <a:rPr lang="tr-TR" sz="1100" dirty="0" err="1">
                <a:latin typeface="Arial" panose="020B0604020202020204" pitchFamily="34" charset="0"/>
                <a:cs typeface="Arial" panose="020B0604020202020204" pitchFamily="34" charset="0"/>
              </a:rPr>
              <a:t>Systems</a:t>
            </a:r>
            <a:r>
              <a:rPr lang="tr-TR" sz="1100" dirty="0">
                <a:latin typeface="Arial" panose="020B0604020202020204" pitchFamily="34" charset="0"/>
                <a:cs typeface="Arial" panose="020B0604020202020204" pitchFamily="34" charset="0"/>
              </a:rPr>
              <a:t> 32(5), 1054-1067 (2020).</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a:latin typeface="Arial" panose="020B0604020202020204" pitchFamily="34" charset="0"/>
                <a:cs typeface="Arial" panose="020B0604020202020204" pitchFamily="34" charset="0"/>
              </a:rPr>
              <a:t>Johnson, G.: A </a:t>
            </a:r>
            <a:r>
              <a:rPr lang="tr-TR" sz="1100" dirty="0" err="1">
                <a:latin typeface="Arial" panose="020B0604020202020204" pitchFamily="34" charset="0"/>
                <a:cs typeface="Arial" panose="020B0604020202020204" pitchFamily="34" charset="0"/>
              </a:rPr>
              <a:t>Survey</a:t>
            </a:r>
            <a:r>
              <a:rPr lang="tr-TR" sz="1100" dirty="0">
                <a:latin typeface="Arial" panose="020B0604020202020204" pitchFamily="34" charset="0"/>
                <a:cs typeface="Arial" panose="020B0604020202020204" pitchFamily="34" charset="0"/>
              </a:rPr>
              <a:t> on </a:t>
            </a:r>
            <a:r>
              <a:rPr lang="tr-TR" sz="1100" dirty="0" err="1">
                <a:latin typeface="Arial" panose="020B0604020202020204" pitchFamily="34" charset="0"/>
                <a:cs typeface="Arial" panose="020B0604020202020204" pitchFamily="34" charset="0"/>
              </a:rPr>
              <a:t>Dataset</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Quality</a:t>
            </a:r>
            <a:r>
              <a:rPr lang="tr-TR" sz="1100" dirty="0">
                <a:latin typeface="Arial" panose="020B0604020202020204" pitchFamily="34" charset="0"/>
                <a:cs typeface="Arial" panose="020B0604020202020204" pitchFamily="34" charset="0"/>
              </a:rPr>
              <a:t> in Machine Learning. ACM Computing </a:t>
            </a:r>
            <a:r>
              <a:rPr lang="tr-TR" sz="1100" dirty="0" err="1">
                <a:latin typeface="Arial" panose="020B0604020202020204" pitchFamily="34" charset="0"/>
                <a:cs typeface="Arial" panose="020B0604020202020204" pitchFamily="34" charset="0"/>
              </a:rPr>
              <a:t>Surveys</a:t>
            </a:r>
            <a:r>
              <a:rPr lang="tr-TR" sz="1100" dirty="0">
                <a:latin typeface="Arial" panose="020B0604020202020204" pitchFamily="34" charset="0"/>
                <a:cs typeface="Arial" panose="020B0604020202020204" pitchFamily="34" charset="0"/>
              </a:rPr>
              <a:t> 55(1), 1-25 (2019).</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a:latin typeface="Arial" panose="020B0604020202020204" pitchFamily="34" charset="0"/>
                <a:cs typeface="Arial" panose="020B0604020202020204" pitchFamily="34" charset="0"/>
              </a:rPr>
              <a:t>Smith, D.: A </a:t>
            </a:r>
            <a:r>
              <a:rPr lang="tr-TR" sz="1100" dirty="0" err="1">
                <a:latin typeface="Arial" panose="020B0604020202020204" pitchFamily="34" charset="0"/>
                <a:cs typeface="Arial" panose="020B0604020202020204" pitchFamily="34" charset="0"/>
              </a:rPr>
              <a:t>Systematic</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Review</a:t>
            </a:r>
            <a:r>
              <a:rPr lang="tr-TR" sz="1100" dirty="0">
                <a:latin typeface="Arial" panose="020B0604020202020204" pitchFamily="34" charset="0"/>
                <a:cs typeface="Arial" panose="020B0604020202020204" pitchFamily="34" charset="0"/>
              </a:rPr>
              <a:t> of Machine Learning </a:t>
            </a:r>
            <a:r>
              <a:rPr lang="tr-TR" sz="1100" dirty="0" err="1">
                <a:latin typeface="Arial" panose="020B0604020202020204" pitchFamily="34" charset="0"/>
                <a:cs typeface="Arial" panose="020B0604020202020204" pitchFamily="34" charset="0"/>
              </a:rPr>
              <a:t>Techniques</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for</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Cattle</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Identification</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Journal</a:t>
            </a:r>
            <a:r>
              <a:rPr lang="tr-TR" sz="1100" dirty="0">
                <a:latin typeface="Arial" panose="020B0604020202020204" pitchFamily="34" charset="0"/>
                <a:cs typeface="Arial" panose="020B0604020202020204" pitchFamily="34" charset="0"/>
              </a:rPr>
              <a:t> of </a:t>
            </a:r>
            <a:r>
              <a:rPr lang="tr-TR" sz="1100" dirty="0" err="1">
                <a:latin typeface="Arial" panose="020B0604020202020204" pitchFamily="34" charset="0"/>
                <a:cs typeface="Arial" panose="020B0604020202020204" pitchFamily="34" charset="0"/>
              </a:rPr>
              <a:t>Agricultural</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and</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Food</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Science</a:t>
            </a:r>
            <a:r>
              <a:rPr lang="tr-TR" sz="1100" dirty="0">
                <a:latin typeface="Arial" panose="020B0604020202020204" pitchFamily="34" charset="0"/>
                <a:cs typeface="Arial" panose="020B0604020202020204" pitchFamily="34" charset="0"/>
              </a:rPr>
              <a:t> 39(2), 152-160 (2021).</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a:latin typeface="Arial" panose="020B0604020202020204" pitchFamily="34" charset="0"/>
                <a:cs typeface="Arial" panose="020B0604020202020204" pitchFamily="34" charset="0"/>
              </a:rPr>
              <a:t>Williams, O.: </a:t>
            </a:r>
            <a:r>
              <a:rPr lang="tr-TR" sz="1100" dirty="0" err="1">
                <a:latin typeface="Arial" panose="020B0604020202020204" pitchFamily="34" charset="0"/>
                <a:cs typeface="Arial" panose="020B0604020202020204" pitchFamily="34" charset="0"/>
              </a:rPr>
              <a:t>ImageNet</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Benchmark</a:t>
            </a:r>
            <a:r>
              <a:rPr lang="tr-TR" sz="1100" dirty="0">
                <a:latin typeface="Arial" panose="020B0604020202020204" pitchFamily="34" charset="0"/>
                <a:cs typeface="Arial" panose="020B0604020202020204" pitchFamily="34" charset="0"/>
              </a:rPr>
              <a:t> (Image </a:t>
            </a:r>
            <a:r>
              <a:rPr lang="tr-TR" sz="1100" dirty="0" err="1">
                <a:latin typeface="Arial" panose="020B0604020202020204" pitchFamily="34" charset="0"/>
                <a:cs typeface="Arial" panose="020B0604020202020204" pitchFamily="34" charset="0"/>
              </a:rPr>
              <a:t>Classification</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ImageNet</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Large</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Scale</a:t>
            </a:r>
            <a:r>
              <a:rPr lang="tr-TR" sz="1100" dirty="0">
                <a:latin typeface="Arial" panose="020B0604020202020204" pitchFamily="34" charset="0"/>
                <a:cs typeface="Arial" panose="020B0604020202020204" pitchFamily="34" charset="0"/>
              </a:rPr>
              <a:t> Visual </a:t>
            </a:r>
            <a:r>
              <a:rPr lang="tr-TR" sz="1100" dirty="0" err="1">
                <a:latin typeface="Arial" panose="020B0604020202020204" pitchFamily="34" charset="0"/>
                <a:cs typeface="Arial" panose="020B0604020202020204" pitchFamily="34" charset="0"/>
              </a:rPr>
              <a:t>Recognition</a:t>
            </a:r>
            <a:r>
              <a:rPr lang="tr-TR" sz="1100" dirty="0">
                <a:latin typeface="Arial" panose="020B0604020202020204" pitchFamily="34" charset="0"/>
                <a:cs typeface="Arial" panose="020B0604020202020204" pitchFamily="34" charset="0"/>
              </a:rPr>
              <a:t> Challenge 41(3), 1-15 (2020).</a:t>
            </a:r>
            <a:endParaRPr lang="en-US" sz="1100" dirty="0">
              <a:latin typeface="Arial" panose="020B0604020202020204" pitchFamily="34" charset="0"/>
              <a:cs typeface="Arial" panose="020B0604020202020204" pitchFamily="34" charset="0"/>
            </a:endParaRPr>
          </a:p>
          <a:p>
            <a:pPr>
              <a:lnSpc>
                <a:spcPct val="100000"/>
              </a:lnSpc>
              <a:buSzPct val="100000"/>
              <a:buFont typeface="+mj-lt"/>
              <a:buAutoNum type="arabicPeriod"/>
            </a:pPr>
            <a:r>
              <a:rPr lang="tr-TR" sz="1100" dirty="0" err="1">
                <a:latin typeface="Arial" panose="020B0604020202020204" pitchFamily="34" charset="0"/>
                <a:cs typeface="Arial" panose="020B0604020202020204" pitchFamily="34" charset="0"/>
              </a:rPr>
              <a:t>Sundaresan</a:t>
            </a:r>
            <a:r>
              <a:rPr lang="tr-TR" sz="1100" dirty="0">
                <a:latin typeface="Arial" panose="020B0604020202020204" pitchFamily="34" charset="0"/>
                <a:cs typeface="Arial" panose="020B0604020202020204" pitchFamily="34" charset="0"/>
              </a:rPr>
              <a:t>, R.: </a:t>
            </a:r>
            <a:r>
              <a:rPr lang="tr-TR" sz="1100" dirty="0" err="1">
                <a:latin typeface="Arial" panose="020B0604020202020204" pitchFamily="34" charset="0"/>
                <a:cs typeface="Arial" panose="020B0604020202020204" pitchFamily="34" charset="0"/>
              </a:rPr>
              <a:t>Deep</a:t>
            </a:r>
            <a:r>
              <a:rPr lang="tr-TR" sz="1100" dirty="0">
                <a:latin typeface="Arial" panose="020B0604020202020204" pitchFamily="34" charset="0"/>
                <a:cs typeface="Arial" panose="020B0604020202020204" pitchFamily="34" charset="0"/>
              </a:rPr>
              <a:t> Learning Model of Image </a:t>
            </a:r>
            <a:r>
              <a:rPr lang="tr-TR" sz="1100" dirty="0" err="1">
                <a:latin typeface="Arial" panose="020B0604020202020204" pitchFamily="34" charset="0"/>
                <a:cs typeface="Arial" panose="020B0604020202020204" pitchFamily="34" charset="0"/>
              </a:rPr>
              <a:t>Classification</a:t>
            </a:r>
            <a:r>
              <a:rPr lang="tr-TR" sz="1100" dirty="0">
                <a:latin typeface="Arial" panose="020B0604020202020204" pitchFamily="34" charset="0"/>
                <a:cs typeface="Arial" panose="020B0604020202020204" pitchFamily="34" charset="0"/>
              </a:rPr>
              <a:t> Using Machine Learning </a:t>
            </a:r>
            <a:r>
              <a:rPr lang="tr-TR" sz="1100" dirty="0" err="1">
                <a:latin typeface="Arial" panose="020B0604020202020204" pitchFamily="34" charset="0"/>
                <a:cs typeface="Arial" panose="020B0604020202020204" pitchFamily="34" charset="0"/>
              </a:rPr>
              <a:t>Techniques</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Computational</a:t>
            </a:r>
            <a:r>
              <a:rPr lang="tr-TR" sz="1100" dirty="0">
                <a:latin typeface="Arial" panose="020B0604020202020204" pitchFamily="34" charset="0"/>
                <a:cs typeface="Arial" panose="020B0604020202020204" pitchFamily="34" charset="0"/>
              </a:rPr>
              <a:t> </a:t>
            </a:r>
            <a:r>
              <a:rPr lang="tr-TR" sz="1100" dirty="0" err="1">
                <a:latin typeface="Arial" panose="020B0604020202020204" pitchFamily="34" charset="0"/>
                <a:cs typeface="Arial" panose="020B0604020202020204" pitchFamily="34" charset="0"/>
              </a:rPr>
              <a:t>and</a:t>
            </a:r>
            <a:r>
              <a:rPr lang="tr-TR" sz="1100" dirty="0">
                <a:latin typeface="Arial" panose="020B0604020202020204" pitchFamily="34" charset="0"/>
                <a:cs typeface="Arial" panose="020B0604020202020204" pitchFamily="34" charset="0"/>
              </a:rPr>
              <a:t> Mathematical </a:t>
            </a:r>
            <a:r>
              <a:rPr lang="tr-TR" sz="1100" dirty="0" err="1">
                <a:latin typeface="Arial" panose="020B0604020202020204" pitchFamily="34" charset="0"/>
                <a:cs typeface="Arial" panose="020B0604020202020204" pitchFamily="34" charset="0"/>
              </a:rPr>
              <a:t>Methods</a:t>
            </a:r>
            <a:r>
              <a:rPr lang="tr-TR" sz="1100" dirty="0">
                <a:latin typeface="Arial" panose="020B0604020202020204" pitchFamily="34" charset="0"/>
                <a:cs typeface="Arial" panose="020B0604020202020204" pitchFamily="34" charset="0"/>
              </a:rPr>
              <a:t> in </a:t>
            </a:r>
            <a:r>
              <a:rPr lang="tr-TR" sz="1100" dirty="0" err="1">
                <a:latin typeface="Arial" panose="020B0604020202020204" pitchFamily="34" charset="0"/>
                <a:cs typeface="Arial" panose="020B0604020202020204" pitchFamily="34" charset="0"/>
              </a:rPr>
              <a:t>Medicine</a:t>
            </a:r>
            <a:r>
              <a:rPr lang="tr-TR" sz="1100" dirty="0">
                <a:latin typeface="Arial" panose="020B0604020202020204" pitchFamily="34" charset="0"/>
                <a:cs typeface="Arial" panose="020B0604020202020204" pitchFamily="34" charset="0"/>
              </a:rPr>
              <a:t> 2021(9954842), 1-14 (2021).</a:t>
            </a: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276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dirty="0" err="1">
                <a:latin typeface="Arial" panose="020B0604020202020204" pitchFamily="34" charset="0"/>
                <a:cs typeface="Arial" panose="020B0604020202020204" pitchFamily="34" charset="0"/>
              </a:rPr>
              <a:t>Giriş</a:t>
            </a:r>
            <a:endParaRPr lang="en-IN" dirty="0">
              <a:latin typeface="Arial" panose="020B0604020202020204" pitchFamily="34" charset="0"/>
              <a:cs typeface="Arial" panose="020B0604020202020204" pitchFamily="34" charset="0"/>
            </a:endParaRPr>
          </a:p>
        </p:txBody>
      </p:sp>
      <p:sp>
        <p:nvSpPr>
          <p:cNvPr id="95" name="Google Shape;95;p14"/>
          <p:cNvSpPr txBox="1">
            <a:spLocks noGrp="1"/>
          </p:cNvSpPr>
          <p:nvPr>
            <p:ph type="body" idx="1"/>
          </p:nvPr>
        </p:nvSpPr>
        <p:spPr>
          <a:xfrm>
            <a:off x="838200" y="1825625"/>
            <a:ext cx="9220200" cy="4351200"/>
          </a:xfrm>
          <a:prstGeom prst="rect">
            <a:avLst/>
          </a:prstGeom>
        </p:spPr>
        <p:txBody>
          <a:bodyPr spcFirstLastPara="1" wrap="square" lIns="91425" tIns="45700" rIns="91425" bIns="45700" anchor="t" anchorCtr="0">
            <a:normAutofit/>
          </a:bodyPr>
          <a:lstStyle/>
          <a:p>
            <a:pPr marL="0" indent="0">
              <a:lnSpc>
                <a:spcPct val="114000"/>
              </a:lnSpc>
              <a:spcBef>
                <a:spcPts val="0"/>
              </a:spcBef>
              <a:buNone/>
            </a:pPr>
            <a:r>
              <a:rPr lang="en-US" sz="2400" b="1" dirty="0" err="1">
                <a:latin typeface="Arial" panose="020B0604020202020204" pitchFamily="34" charset="0"/>
                <a:cs typeface="Arial" panose="020B0604020202020204" pitchFamily="34" charset="0"/>
              </a:rPr>
              <a:t>Projenin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Amacı</a:t>
            </a:r>
            <a:r>
              <a:rPr lang="en-US" sz="2400" b="1" dirty="0">
                <a:latin typeface="Arial" panose="020B0604020202020204" pitchFamily="34" charset="0"/>
                <a:cs typeface="Arial" panose="020B0604020202020204" pitchFamily="34" charset="0"/>
              </a:rPr>
              <a:t>: </a:t>
            </a:r>
          </a:p>
          <a:p>
            <a:pPr marL="342900">
              <a:lnSpc>
                <a:spcPct val="114000"/>
              </a:lnSpc>
              <a:spcBef>
                <a:spcPts val="0"/>
              </a:spcBef>
            </a:pPr>
            <a:r>
              <a:rPr lang="en-US" sz="2400" dirty="0">
                <a:latin typeface="Arial" panose="020B0604020202020204" pitchFamily="34" charset="0"/>
                <a:cs typeface="Arial" panose="020B0604020202020204" pitchFamily="34" charset="0"/>
              </a:rPr>
              <a:t>Pokémon </a:t>
            </a:r>
            <a:r>
              <a:rPr lang="en-US" sz="2400" dirty="0" err="1">
                <a:latin typeface="Arial" panose="020B0604020202020204" pitchFamily="34" charset="0"/>
                <a:cs typeface="Arial" panose="020B0604020202020204" pitchFamily="34" charset="0"/>
              </a:rPr>
              <a:t>karakterlerini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görsel</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özelliklerine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göre</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sınıflandırmak</a:t>
            </a:r>
            <a:endParaRPr lang="en-US" sz="2400" dirty="0">
              <a:latin typeface="Arial" panose="020B0604020202020204" pitchFamily="34" charset="0"/>
              <a:cs typeface="Arial" panose="020B0604020202020204" pitchFamily="34" charset="0"/>
            </a:endParaRPr>
          </a:p>
          <a:p>
            <a:pPr marL="0" indent="0">
              <a:lnSpc>
                <a:spcPct val="114000"/>
              </a:lnSpc>
              <a:spcBef>
                <a:spcPts val="0"/>
              </a:spcBef>
              <a:buNone/>
            </a:pPr>
            <a:r>
              <a:rPr lang="en-US" sz="2400" b="1" dirty="0" err="1">
                <a:latin typeface="Arial" panose="020B0604020202020204" pitchFamily="34" charset="0"/>
                <a:cs typeface="Arial" panose="020B0604020202020204" pitchFamily="34" charset="0"/>
              </a:rPr>
              <a:t>Kullanılan</a:t>
            </a:r>
            <a:r>
              <a:rPr lang="en-US" sz="2400" b="1" dirty="0">
                <a:latin typeface="Arial" panose="020B0604020202020204" pitchFamily="34" charset="0"/>
                <a:cs typeface="Arial" panose="020B0604020202020204" pitchFamily="34" charset="0"/>
              </a:rPr>
              <a:t> Veri Seti: </a:t>
            </a:r>
          </a:p>
          <a:p>
            <a:pPr marL="342900">
              <a:lnSpc>
                <a:spcPct val="114000"/>
              </a:lnSpc>
              <a:spcBef>
                <a:spcPts val="0"/>
              </a:spcBef>
            </a:pPr>
            <a:r>
              <a:rPr lang="en-US" sz="2400" dirty="0" err="1">
                <a:latin typeface="Arial" panose="020B0604020202020204" pitchFamily="34" charset="0"/>
                <a:cs typeface="Arial" panose="020B0604020202020204" pitchFamily="34" charset="0"/>
              </a:rPr>
              <a:t>Kaggle'daki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Pokemon</a:t>
            </a:r>
            <a:r>
              <a:rPr lang="en-US" sz="2400" dirty="0">
                <a:latin typeface="Arial" panose="020B0604020202020204" pitchFamily="34" charset="0"/>
                <a:cs typeface="Arial" panose="020B0604020202020204" pitchFamily="34" charset="0"/>
              </a:rPr>
              <a:t> Image Dataset", 809 </a:t>
            </a:r>
            <a:r>
              <a:rPr lang="en-US" sz="2400" dirty="0" err="1">
                <a:latin typeface="Arial" panose="020B0604020202020204" pitchFamily="34" charset="0"/>
                <a:cs typeface="Arial" panose="020B0604020202020204" pitchFamily="34" charset="0"/>
              </a:rPr>
              <a:t>farklı</a:t>
            </a:r>
            <a:r>
              <a:rPr lang="en-US" sz="2400" dirty="0">
                <a:latin typeface="Arial" panose="020B0604020202020204" pitchFamily="34" charset="0"/>
                <a:cs typeface="Arial" panose="020B0604020202020204" pitchFamily="34" charset="0"/>
              </a:rPr>
              <a:t> Pokémon </a:t>
            </a:r>
            <a:r>
              <a:rPr lang="en-US" sz="2400" dirty="0" err="1">
                <a:latin typeface="Arial" panose="020B0604020202020204" pitchFamily="34" charset="0"/>
                <a:cs typeface="Arial" panose="020B0604020202020204" pitchFamily="34" charset="0"/>
              </a:rPr>
              <a:t>karakteri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içerir</a:t>
            </a:r>
            <a:r>
              <a:rPr lang="en-US" sz="2400" dirty="0">
                <a:latin typeface="Arial" panose="020B0604020202020204" pitchFamily="34" charset="0"/>
                <a:cs typeface="Arial" panose="020B0604020202020204" pitchFamily="34" charset="0"/>
              </a:rPr>
              <a:t>.</a:t>
            </a:r>
          </a:p>
          <a:p>
            <a:pPr marL="0" indent="0">
              <a:lnSpc>
                <a:spcPct val="114000"/>
              </a:lnSpc>
              <a:spcBef>
                <a:spcPts val="0"/>
              </a:spcBef>
              <a:buNone/>
            </a:pPr>
            <a:r>
              <a:rPr lang="en-US" sz="2400" b="1" dirty="0" err="1">
                <a:latin typeface="Arial" panose="020B0604020202020204" pitchFamily="34" charset="0"/>
                <a:cs typeface="Arial" panose="020B0604020202020204" pitchFamily="34" charset="0"/>
              </a:rPr>
              <a:t>Kullanılan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Yöntemler</a:t>
            </a:r>
            <a:r>
              <a:rPr lang="en-US" sz="2400" b="1" dirty="0">
                <a:latin typeface="Arial" panose="020B0604020202020204" pitchFamily="34" charset="0"/>
                <a:cs typeface="Arial" panose="020B0604020202020204" pitchFamily="34" charset="0"/>
              </a:rPr>
              <a:t>: </a:t>
            </a:r>
          </a:p>
          <a:p>
            <a:pPr marL="342900">
              <a:lnSpc>
                <a:spcPct val="114000"/>
              </a:lnSpc>
              <a:spcBef>
                <a:spcPts val="0"/>
              </a:spcBef>
            </a:pPr>
            <a:r>
              <a:rPr lang="en-US" sz="2400" dirty="0" err="1">
                <a:latin typeface="Arial" panose="020B0604020202020204" pitchFamily="34" charset="0"/>
                <a:cs typeface="Arial" panose="020B0604020202020204" pitchFamily="34" charset="0"/>
              </a:rPr>
              <a:t>Çok</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Katmanlı</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Algılayıcılar</a:t>
            </a:r>
            <a:r>
              <a:rPr lang="en-US" sz="2400" dirty="0">
                <a:latin typeface="Arial" panose="020B0604020202020204" pitchFamily="34" charset="0"/>
                <a:cs typeface="Arial" panose="020B0604020202020204" pitchFamily="34" charset="0"/>
              </a:rPr>
              <a:t> (MLP) </a:t>
            </a:r>
          </a:p>
          <a:p>
            <a:pPr marL="342900">
              <a:lnSpc>
                <a:spcPct val="114000"/>
              </a:lnSpc>
              <a:spcBef>
                <a:spcPts val="0"/>
              </a:spcBef>
            </a:pPr>
            <a:r>
              <a:rPr lang="en-US" sz="2400" dirty="0" err="1">
                <a:latin typeface="Arial" panose="020B0604020202020204" pitchFamily="34" charset="0"/>
                <a:cs typeface="Arial" panose="020B0604020202020204" pitchFamily="34" charset="0"/>
              </a:rPr>
              <a:t>Konvolüsyonel</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Sinir</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Ağları</a:t>
            </a:r>
            <a:r>
              <a:rPr lang="en-US" sz="2400" dirty="0">
                <a:latin typeface="Arial" panose="020B0604020202020204" pitchFamily="34" charset="0"/>
                <a:cs typeface="Arial" panose="020B0604020202020204" pitchFamily="34" charset="0"/>
              </a:rPr>
              <a:t> (CNN)</a:t>
            </a:r>
          </a:p>
        </p:txBody>
      </p:sp>
      <p:pic>
        <p:nvPicPr>
          <p:cNvPr id="11" name="Picture 10">
            <a:extLst>
              <a:ext uri="{FF2B5EF4-FFF2-40B4-BE49-F238E27FC236}">
                <a16:creationId xmlns:a16="http://schemas.microsoft.com/office/drawing/2014/main" id="{13B92902-9CAF-F24C-0833-A2849F2C32D4}"/>
              </a:ext>
            </a:extLst>
          </p:cNvPr>
          <p:cNvPicPr>
            <a:picLocks noChangeAspect="1"/>
          </p:cNvPicPr>
          <p:nvPr/>
        </p:nvPicPr>
        <p:blipFill>
          <a:blip r:embed="rId3"/>
          <a:stretch>
            <a:fillRect/>
          </a:stretch>
        </p:blipFill>
        <p:spPr>
          <a:xfrm>
            <a:off x="6348046" y="3568519"/>
            <a:ext cx="5843953" cy="3289482"/>
          </a:xfrm>
          <a:prstGeom prst="rect">
            <a:avLst/>
          </a:prstGeom>
          <a:ln>
            <a:noFill/>
          </a:ln>
          <a:effectLst>
            <a:softEdge rad="112500"/>
          </a:effectLst>
        </p:spPr>
      </p:pic>
      <p:pic>
        <p:nvPicPr>
          <p:cNvPr id="16" name="Picture 15">
            <a:extLst>
              <a:ext uri="{FF2B5EF4-FFF2-40B4-BE49-F238E27FC236}">
                <a16:creationId xmlns:a16="http://schemas.microsoft.com/office/drawing/2014/main" id="{F2879296-2D41-413F-CDA3-7A625A6FD76C}"/>
              </a:ext>
            </a:extLst>
          </p:cNvPr>
          <p:cNvPicPr>
            <a:picLocks noChangeAspect="1"/>
          </p:cNvPicPr>
          <p:nvPr/>
        </p:nvPicPr>
        <p:blipFill>
          <a:blip r:embed="rId4"/>
          <a:stretch>
            <a:fillRect/>
          </a:stretch>
        </p:blipFill>
        <p:spPr>
          <a:xfrm>
            <a:off x="9763807" y="1913800"/>
            <a:ext cx="2428193" cy="1587319"/>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DFB00B-EC91-EF8F-B20F-AC27F76F9EE2}"/>
              </a:ext>
            </a:extLst>
          </p:cNvPr>
          <p:cNvSpPr>
            <a:spLocks noGrp="1"/>
          </p:cNvSpPr>
          <p:nvPr>
            <p:ph type="ctrTitle"/>
          </p:nvPr>
        </p:nvSpPr>
        <p:spPr>
          <a:xfrm>
            <a:off x="896039" y="1260441"/>
            <a:ext cx="6809064" cy="4337118"/>
          </a:xfrm>
        </p:spPr>
        <p:txBody>
          <a:bodyPr anchor="ctr">
            <a:normAutofit fontScale="90000"/>
          </a:bodyPr>
          <a:lstStyle/>
          <a:p>
            <a:pPr algn="l">
              <a:lnSpc>
                <a:spcPct val="114000"/>
              </a:lnSpc>
            </a:pPr>
            <a:r>
              <a:rPr lang="tr-TR" dirty="0">
                <a:solidFill>
                  <a:schemeClr val="bg1"/>
                </a:solidFill>
                <a:latin typeface="+mj-lt"/>
              </a:rPr>
              <a:t>Bizleri Dinlediğiniz için Teşekkür Ederiz!</a:t>
            </a:r>
            <a:br>
              <a:rPr lang="tr-TR" dirty="0">
                <a:solidFill>
                  <a:schemeClr val="bg1"/>
                </a:solidFill>
                <a:latin typeface="+mj-lt"/>
              </a:rPr>
            </a:br>
            <a:br>
              <a:rPr lang="tr-TR" dirty="0">
                <a:solidFill>
                  <a:schemeClr val="bg1"/>
                </a:solidFill>
                <a:latin typeface="+mj-lt"/>
              </a:rPr>
            </a:br>
            <a:r>
              <a:rPr lang="en-US" sz="2000" dirty="0" err="1">
                <a:solidFill>
                  <a:schemeClr val="bg1"/>
                </a:solidFill>
                <a:latin typeface="+mj-lt"/>
              </a:rPr>
              <a:t>İletişim</a:t>
            </a:r>
            <a:r>
              <a:rPr lang="en-US" sz="2000" dirty="0">
                <a:solidFill>
                  <a:schemeClr val="bg1"/>
                </a:solidFill>
                <a:latin typeface="+mj-lt"/>
              </a:rPr>
              <a:t> </a:t>
            </a:r>
            <a:r>
              <a:rPr lang="en-US" sz="2000" dirty="0" err="1">
                <a:solidFill>
                  <a:schemeClr val="bg1"/>
                </a:solidFill>
                <a:latin typeface="+mj-lt"/>
              </a:rPr>
              <a:t>Bilgilerimiz</a:t>
            </a:r>
            <a:r>
              <a:rPr lang="tr-TR" sz="2000" dirty="0">
                <a:solidFill>
                  <a:schemeClr val="bg1"/>
                </a:solidFill>
                <a:latin typeface="+mj-lt"/>
              </a:rPr>
              <a:t>:</a:t>
            </a:r>
            <a:br>
              <a:rPr lang="tr-TR" sz="2000" dirty="0">
                <a:solidFill>
                  <a:schemeClr val="bg1"/>
                </a:solidFill>
                <a:latin typeface="+mj-lt"/>
              </a:rPr>
            </a:br>
            <a:br>
              <a:rPr lang="en-US" sz="2000" dirty="0">
                <a:solidFill>
                  <a:schemeClr val="bg1"/>
                </a:solidFill>
                <a:latin typeface="+mj-lt"/>
              </a:rPr>
            </a:br>
            <a:r>
              <a:rPr lang="en-US" sz="2000" dirty="0" err="1">
                <a:solidFill>
                  <a:schemeClr val="bg1"/>
                </a:solidFill>
                <a:latin typeface="+mj-lt"/>
              </a:rPr>
              <a:t>Hacettepe</a:t>
            </a:r>
            <a:r>
              <a:rPr lang="en-US" sz="2000" dirty="0">
                <a:solidFill>
                  <a:schemeClr val="bg1"/>
                </a:solidFill>
                <a:latin typeface="+mj-lt"/>
              </a:rPr>
              <a:t> </a:t>
            </a:r>
            <a:r>
              <a:rPr lang="en-US" sz="2000" dirty="0" err="1">
                <a:solidFill>
                  <a:schemeClr val="bg1"/>
                </a:solidFill>
                <a:latin typeface="+mj-lt"/>
              </a:rPr>
              <a:t>Üniversitesi</a:t>
            </a:r>
            <a:r>
              <a:rPr lang="en-US" sz="2000" dirty="0">
                <a:solidFill>
                  <a:schemeClr val="bg1"/>
                </a:solidFill>
                <a:latin typeface="+mj-lt"/>
              </a:rPr>
              <a:t>, </a:t>
            </a:r>
            <a:r>
              <a:rPr lang="en-US" sz="2000" dirty="0" err="1">
                <a:solidFill>
                  <a:schemeClr val="bg1"/>
                </a:solidFill>
                <a:latin typeface="+mj-lt"/>
              </a:rPr>
              <a:t>Bilişim</a:t>
            </a:r>
            <a:r>
              <a:rPr lang="en-US" sz="2000" dirty="0">
                <a:solidFill>
                  <a:schemeClr val="bg1"/>
                </a:solidFill>
                <a:latin typeface="+mj-lt"/>
              </a:rPr>
              <a:t> </a:t>
            </a:r>
            <a:r>
              <a:rPr lang="en-US" sz="2000" dirty="0" err="1">
                <a:solidFill>
                  <a:schemeClr val="bg1"/>
                </a:solidFill>
                <a:latin typeface="+mj-lt"/>
              </a:rPr>
              <a:t>Enstitüsü</a:t>
            </a:r>
            <a:r>
              <a:rPr lang="en-US" sz="2000" dirty="0">
                <a:solidFill>
                  <a:schemeClr val="bg1"/>
                </a:solidFill>
                <a:latin typeface="+mj-lt"/>
              </a:rPr>
              <a:t>, Türkiye</a:t>
            </a:r>
            <a:br>
              <a:rPr lang="en-US" sz="2000" dirty="0">
                <a:solidFill>
                  <a:schemeClr val="bg1"/>
                </a:solidFill>
                <a:latin typeface="+mj-lt"/>
              </a:rPr>
            </a:br>
            <a:r>
              <a:rPr lang="en-US" sz="2000" dirty="0">
                <a:solidFill>
                  <a:schemeClr val="bg1"/>
                </a:solidFill>
                <a:latin typeface="+mj-lt"/>
              </a:rPr>
              <a:t>Mert </a:t>
            </a:r>
            <a:r>
              <a:rPr lang="en-US" sz="2000" dirty="0" err="1">
                <a:solidFill>
                  <a:schemeClr val="bg1"/>
                </a:solidFill>
                <a:latin typeface="+mj-lt"/>
              </a:rPr>
              <a:t>Çalışkan</a:t>
            </a:r>
            <a:r>
              <a:rPr lang="en-US" sz="2000" dirty="0">
                <a:solidFill>
                  <a:schemeClr val="bg1"/>
                </a:solidFill>
                <a:latin typeface="+mj-lt"/>
              </a:rPr>
              <a:t>, mertcaliskan@hacettepe.edu.tr</a:t>
            </a:r>
            <a:br>
              <a:rPr lang="en-US" sz="2000" dirty="0">
                <a:solidFill>
                  <a:schemeClr val="bg1"/>
                </a:solidFill>
                <a:latin typeface="+mj-lt"/>
              </a:rPr>
            </a:br>
            <a:r>
              <a:rPr lang="en-US" sz="2000" dirty="0" err="1">
                <a:solidFill>
                  <a:schemeClr val="bg1"/>
                </a:solidFill>
                <a:latin typeface="+mj-lt"/>
              </a:rPr>
              <a:t>Zübeyir</a:t>
            </a:r>
            <a:r>
              <a:rPr lang="en-US" sz="2000" dirty="0">
                <a:solidFill>
                  <a:schemeClr val="bg1"/>
                </a:solidFill>
                <a:latin typeface="+mj-lt"/>
              </a:rPr>
              <a:t> Faruk </a:t>
            </a:r>
            <a:r>
              <a:rPr lang="en-US" sz="2000" dirty="0" err="1">
                <a:solidFill>
                  <a:schemeClr val="bg1"/>
                </a:solidFill>
                <a:latin typeface="+mj-lt"/>
              </a:rPr>
              <a:t>Tekbaş</a:t>
            </a:r>
            <a:r>
              <a:rPr lang="en-US" sz="2000" dirty="0">
                <a:solidFill>
                  <a:schemeClr val="bg1"/>
                </a:solidFill>
                <a:latin typeface="+mj-lt"/>
              </a:rPr>
              <a:t>, zubeyirtekbas@hacettepe.edu.tr</a:t>
            </a:r>
            <a:endParaRPr lang="en-US" dirty="0">
              <a:solidFill>
                <a:schemeClr val="bg1"/>
              </a:solidFill>
              <a:latin typeface="+mj-lt"/>
            </a:endParaRPr>
          </a:p>
        </p:txBody>
      </p:sp>
      <p:pic>
        <p:nvPicPr>
          <p:cNvPr id="15" name="Picture 14">
            <a:extLst>
              <a:ext uri="{FF2B5EF4-FFF2-40B4-BE49-F238E27FC236}">
                <a16:creationId xmlns:a16="http://schemas.microsoft.com/office/drawing/2014/main" id="{EEE0DE63-20DD-C5A5-43AF-948CF5E77768}"/>
              </a:ext>
            </a:extLst>
          </p:cNvPr>
          <p:cNvPicPr>
            <a:picLocks noChangeAspect="1"/>
          </p:cNvPicPr>
          <p:nvPr/>
        </p:nvPicPr>
        <p:blipFill>
          <a:blip r:embed="rId3"/>
          <a:stretch>
            <a:fillRect/>
          </a:stretch>
        </p:blipFill>
        <p:spPr>
          <a:xfrm>
            <a:off x="7903565" y="0"/>
            <a:ext cx="4288435" cy="6858000"/>
          </a:xfrm>
          <a:prstGeom prst="rect">
            <a:avLst/>
          </a:prstGeom>
          <a:ln>
            <a:noFill/>
          </a:ln>
          <a:effectLst>
            <a:softEdge rad="112500"/>
          </a:effectLst>
        </p:spPr>
      </p:pic>
    </p:spTree>
    <p:extLst>
      <p:ext uri="{BB962C8B-B14F-4D97-AF65-F5344CB8AC3E}">
        <p14:creationId xmlns:p14="http://schemas.microsoft.com/office/powerpoint/2010/main" val="171581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dirty="0" err="1">
                <a:latin typeface="Arial" panose="020B0604020202020204" pitchFamily="34" charset="0"/>
                <a:cs typeface="Arial" panose="020B0604020202020204" pitchFamily="34" charset="0"/>
              </a:rPr>
              <a:t>İlgili</a:t>
            </a:r>
            <a:r>
              <a:rPr lang="en-IN" dirty="0">
                <a:latin typeface="Arial" panose="020B0604020202020204" pitchFamily="34" charset="0"/>
                <a:cs typeface="Arial" panose="020B0604020202020204" pitchFamily="34" charset="0"/>
              </a:rPr>
              <a:t> </a:t>
            </a:r>
            <a:r>
              <a:rPr lang="en-IN" dirty="0" err="1">
                <a:latin typeface="Arial" panose="020B0604020202020204" pitchFamily="34" charset="0"/>
                <a:cs typeface="Arial" panose="020B0604020202020204" pitchFamily="34" charset="0"/>
              </a:rPr>
              <a:t>Çalışmalar</a:t>
            </a:r>
            <a:endParaRPr dirty="0">
              <a:latin typeface="Arial" panose="020B0604020202020204" pitchFamily="34" charset="0"/>
              <a:cs typeface="Arial" panose="020B0604020202020204" pitchFamily="34" charset="0"/>
            </a:endParaRPr>
          </a:p>
        </p:txBody>
      </p:sp>
      <p:sp>
        <p:nvSpPr>
          <p:cNvPr id="101" name="Google Shape;101;p15"/>
          <p:cNvSpPr txBox="1">
            <a:spLocks noGrp="1"/>
          </p:cNvSpPr>
          <p:nvPr>
            <p:ph type="body" idx="1"/>
          </p:nvPr>
        </p:nvSpPr>
        <p:spPr>
          <a:xfrm>
            <a:off x="838200" y="1825625"/>
            <a:ext cx="7491912" cy="4351200"/>
          </a:xfrm>
          <a:prstGeom prst="rect">
            <a:avLst/>
          </a:prstGeom>
        </p:spPr>
        <p:txBody>
          <a:bodyPr spcFirstLastPara="1" wrap="square" lIns="91425" tIns="45700" rIns="91425" bIns="45700" anchor="t" anchorCtr="0">
            <a:noAutofit/>
          </a:bodyPr>
          <a:lstStyle/>
          <a:p>
            <a:pPr marL="0" lvl="0" indent="0" algn="l" rtl="0">
              <a:lnSpc>
                <a:spcPct val="114000"/>
              </a:lnSpc>
              <a:spcBef>
                <a:spcPts val="0"/>
              </a:spcBef>
              <a:spcAft>
                <a:spcPts val="0"/>
              </a:spcAft>
              <a:buNone/>
            </a:pPr>
            <a:r>
              <a:rPr lang="tr-TR" sz="2000" b="1" dirty="0">
                <a:latin typeface="Arial" panose="020B0604020202020204" pitchFamily="34" charset="0"/>
                <a:cs typeface="Arial" panose="020B0604020202020204" pitchFamily="34" charset="0"/>
              </a:rPr>
              <a:t>Öne Çıkan Çalışma:</a:t>
            </a:r>
          </a:p>
          <a:p>
            <a:pPr marL="0" lvl="0" indent="0" algn="l" rtl="0">
              <a:lnSpc>
                <a:spcPct val="114000"/>
              </a:lnSpc>
              <a:spcBef>
                <a:spcPts val="0"/>
              </a:spcBef>
              <a:spcAft>
                <a:spcPts val="0"/>
              </a:spcAft>
              <a:buNone/>
            </a:pPr>
            <a:endParaRPr lang="tr-TR" sz="2000" dirty="0">
              <a:latin typeface="Arial" panose="020B0604020202020204" pitchFamily="34" charset="0"/>
              <a:cs typeface="Arial" panose="020B0604020202020204" pitchFamily="34" charset="0"/>
            </a:endParaRPr>
          </a:p>
          <a:p>
            <a:pPr indent="-457200">
              <a:lnSpc>
                <a:spcPct val="114000"/>
              </a:lnSpc>
              <a:spcBef>
                <a:spcPts val="0"/>
              </a:spcBef>
            </a:pPr>
            <a:r>
              <a:rPr lang="tr-TR" sz="2000" b="1" dirty="0">
                <a:latin typeface="Arial" panose="020B0604020202020204" pitchFamily="34" charset="0"/>
                <a:cs typeface="Arial" panose="020B0604020202020204" pitchFamily="34" charset="0"/>
              </a:rPr>
              <a:t>Makale: </a:t>
            </a:r>
            <a:r>
              <a:rPr lang="en-US" sz="2000" dirty="0" err="1">
                <a:latin typeface="Arial" panose="020B0604020202020204" pitchFamily="34" charset="0"/>
                <a:cs typeface="Arial" panose="020B0604020202020204" pitchFamily="34" charset="0"/>
              </a:rPr>
              <a:t>Pokepedia</a:t>
            </a:r>
            <a:r>
              <a:rPr lang="en-US" sz="2000" dirty="0">
                <a:latin typeface="Arial" panose="020B0604020202020204" pitchFamily="34" charset="0"/>
                <a:cs typeface="Arial" panose="020B0604020202020204" pitchFamily="34" charset="0"/>
              </a:rPr>
              <a:t>: Pokémon Image Classification Using Transfer Learning </a:t>
            </a:r>
            <a:endParaRPr lang="tr-TR" sz="2000" dirty="0">
              <a:latin typeface="Arial" panose="020B0604020202020204" pitchFamily="34" charset="0"/>
              <a:cs typeface="Arial" panose="020B0604020202020204" pitchFamily="34" charset="0"/>
            </a:endParaRPr>
          </a:p>
          <a:p>
            <a:pPr indent="-457200">
              <a:lnSpc>
                <a:spcPct val="114000"/>
              </a:lnSpc>
              <a:spcBef>
                <a:spcPts val="0"/>
              </a:spcBef>
            </a:pPr>
            <a:r>
              <a:rPr lang="tr-TR" sz="2000" b="1" dirty="0">
                <a:latin typeface="Arial" panose="020B0604020202020204" pitchFamily="34" charset="0"/>
                <a:cs typeface="Arial" panose="020B0604020202020204" pitchFamily="34" charset="0"/>
              </a:rPr>
              <a:t>Yazarlar: </a:t>
            </a:r>
            <a:r>
              <a:rPr lang="en-US" sz="2000" dirty="0">
                <a:latin typeface="Arial" panose="020B0604020202020204" pitchFamily="34" charset="0"/>
                <a:cs typeface="Arial" panose="020B0604020202020204" pitchFamily="34" charset="0"/>
              </a:rPr>
              <a:t>Vishal Subbiah, </a:t>
            </a:r>
            <a:r>
              <a:rPr lang="en-US" sz="2000" dirty="0" err="1">
                <a:latin typeface="Arial" panose="020B0604020202020204" pitchFamily="34" charset="0"/>
                <a:cs typeface="Arial" panose="020B0604020202020204" pitchFamily="34" charset="0"/>
              </a:rPr>
              <a:t>Nivedhitha</a:t>
            </a:r>
            <a:r>
              <a:rPr lang="en-US" sz="2000" dirty="0">
                <a:latin typeface="Arial" panose="020B0604020202020204" pitchFamily="34" charset="0"/>
                <a:cs typeface="Arial" panose="020B0604020202020204" pitchFamily="34" charset="0"/>
              </a:rPr>
              <a:t> Gandhi, Sruti Srinivasan</a:t>
            </a:r>
            <a:endParaRPr lang="tr-TR" sz="2000" dirty="0">
              <a:latin typeface="Arial" panose="020B0604020202020204" pitchFamily="34" charset="0"/>
              <a:cs typeface="Arial" panose="020B0604020202020204" pitchFamily="34" charset="0"/>
            </a:endParaRPr>
          </a:p>
          <a:p>
            <a:pPr indent="-457200">
              <a:lnSpc>
                <a:spcPct val="114000"/>
              </a:lnSpc>
              <a:spcBef>
                <a:spcPts val="0"/>
              </a:spcBef>
            </a:pPr>
            <a:r>
              <a:rPr lang="tr-TR" sz="2000" b="1" dirty="0">
                <a:latin typeface="Arial" panose="020B0604020202020204" pitchFamily="34" charset="0"/>
                <a:cs typeface="Arial" panose="020B0604020202020204" pitchFamily="34" charset="0"/>
              </a:rPr>
              <a:t>Yayın: </a:t>
            </a:r>
            <a:r>
              <a:rPr lang="en-US" sz="2000" dirty="0">
                <a:latin typeface="Arial" panose="020B0604020202020204" pitchFamily="34" charset="0"/>
                <a:cs typeface="Arial" panose="020B0604020202020204" pitchFamily="34" charset="0"/>
              </a:rPr>
              <a:t>International Information and Engineering Technology Association, Vol. 26, No. 5, 2021.</a:t>
            </a:r>
            <a:endParaRPr lang="tr-TR" sz="2000" dirty="0">
              <a:latin typeface="Arial" panose="020B0604020202020204" pitchFamily="34" charset="0"/>
              <a:cs typeface="Arial" panose="020B0604020202020204" pitchFamily="34" charset="0"/>
            </a:endParaRPr>
          </a:p>
          <a:p>
            <a:pPr indent="-457200">
              <a:lnSpc>
                <a:spcPct val="114000"/>
              </a:lnSpc>
              <a:spcBef>
                <a:spcPts val="0"/>
              </a:spcBef>
            </a:pPr>
            <a:r>
              <a:rPr lang="en-US" sz="2000" b="1" dirty="0" err="1">
                <a:latin typeface="Arial" panose="020B0604020202020204" pitchFamily="34" charset="0"/>
                <a:cs typeface="Arial" panose="020B0604020202020204" pitchFamily="34" charset="0"/>
              </a:rPr>
              <a:t>Kullanılan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Modeller</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VGG16, VGG19, ResNet101, MobileNetV2, DenseNet201, EfficientNetB7, EfficientNetV2L</a:t>
            </a:r>
            <a:endParaRPr lang="tr-TR" sz="2000" dirty="0">
              <a:latin typeface="Arial" panose="020B0604020202020204" pitchFamily="34" charset="0"/>
              <a:cs typeface="Arial" panose="020B0604020202020204" pitchFamily="34" charset="0"/>
            </a:endParaRPr>
          </a:p>
          <a:p>
            <a:pPr indent="-457200">
              <a:lnSpc>
                <a:spcPct val="114000"/>
              </a:lnSpc>
              <a:spcBef>
                <a:spcPts val="0"/>
              </a:spcBef>
            </a:pPr>
            <a:r>
              <a:rPr lang="en-US" sz="2000" b="1" dirty="0">
                <a:latin typeface="Arial" panose="020B0604020202020204" pitchFamily="34" charset="0"/>
                <a:cs typeface="Arial" panose="020B0604020202020204" pitchFamily="34" charset="0"/>
              </a:rPr>
              <a:t>En </a:t>
            </a:r>
            <a:r>
              <a:rPr lang="tr-TR" sz="2000" b="1" dirty="0">
                <a:latin typeface="Arial" panose="020B0604020202020204" pitchFamily="34" charset="0"/>
                <a:cs typeface="Arial" panose="020B0604020202020204" pitchFamily="34" charset="0"/>
              </a:rPr>
              <a:t>Y</a:t>
            </a:r>
            <a:r>
              <a:rPr lang="en-US" sz="2000" b="1" dirty="0" err="1">
                <a:latin typeface="Arial" panose="020B0604020202020204" pitchFamily="34" charset="0"/>
                <a:cs typeface="Arial" panose="020B0604020202020204" pitchFamily="34" charset="0"/>
              </a:rPr>
              <a:t>üksek</a:t>
            </a:r>
            <a:r>
              <a:rPr lang="en-US" sz="2000" b="1" dirty="0">
                <a:latin typeface="Arial" panose="020B0604020202020204" pitchFamily="34" charset="0"/>
                <a:cs typeface="Arial" panose="020B0604020202020204" pitchFamily="34" charset="0"/>
              </a:rPr>
              <a:t> </a:t>
            </a:r>
            <a:r>
              <a:rPr lang="tr-TR" sz="2000" b="1" dirty="0">
                <a:latin typeface="Arial" panose="020B0604020202020204" pitchFamily="34" charset="0"/>
                <a:cs typeface="Arial" panose="020B0604020202020204" pitchFamily="34" charset="0"/>
              </a:rPr>
              <a:t>Pe</a:t>
            </a:r>
            <a:r>
              <a:rPr lang="en-US" sz="2000" b="1" dirty="0" err="1">
                <a:latin typeface="Arial" panose="020B0604020202020204" pitchFamily="34" charset="0"/>
                <a:cs typeface="Arial" panose="020B0604020202020204" pitchFamily="34" charset="0"/>
              </a:rPr>
              <a:t>rformans</a:t>
            </a:r>
            <a:r>
              <a:rPr lang="en-US" sz="2000" b="1"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ResNet101 </a:t>
            </a:r>
            <a:r>
              <a:rPr lang="en-US" sz="2000" dirty="0" err="1">
                <a:latin typeface="Arial" panose="020B0604020202020204" pitchFamily="34" charset="0"/>
                <a:cs typeface="Arial" panose="020B0604020202020204" pitchFamily="34" charset="0"/>
              </a:rPr>
              <a:t>modeli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ile</a:t>
            </a:r>
            <a:r>
              <a:rPr lang="en-US" sz="2000" dirty="0">
                <a:latin typeface="Arial" panose="020B0604020202020204" pitchFamily="34" charset="0"/>
                <a:cs typeface="Arial" panose="020B0604020202020204" pitchFamily="34" charset="0"/>
              </a:rPr>
              <a:t> %95</a:t>
            </a:r>
            <a:r>
              <a:rPr lang="tr-TR"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6 </a:t>
            </a:r>
            <a:r>
              <a:rPr lang="en-US" sz="2000" dirty="0" err="1">
                <a:latin typeface="Arial" panose="020B0604020202020204" pitchFamily="34" charset="0"/>
                <a:cs typeface="Arial" panose="020B0604020202020204" pitchFamily="34" charset="0"/>
              </a:rPr>
              <a:t>doğruluk</a:t>
            </a:r>
            <a:endParaRPr lang="en-US" sz="20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42A99F5-F059-8DF0-275F-E6AE14E212AD}"/>
              </a:ext>
            </a:extLst>
          </p:cNvPr>
          <p:cNvPicPr>
            <a:picLocks noChangeAspect="1"/>
          </p:cNvPicPr>
          <p:nvPr/>
        </p:nvPicPr>
        <p:blipFill>
          <a:blip r:embed="rId3"/>
          <a:stretch>
            <a:fillRect/>
          </a:stretch>
        </p:blipFill>
        <p:spPr>
          <a:xfrm>
            <a:off x="8330112" y="0"/>
            <a:ext cx="3861888" cy="6858000"/>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dirty="0" err="1">
                <a:latin typeface="Arial" panose="020B0604020202020204" pitchFamily="34" charset="0"/>
                <a:cs typeface="Arial" panose="020B0604020202020204" pitchFamily="34" charset="0"/>
              </a:rPr>
              <a:t>Yöntem</a:t>
            </a:r>
            <a:br>
              <a:rPr lang="tr-TR" dirty="0">
                <a:latin typeface="Arial" panose="020B0604020202020204" pitchFamily="34" charset="0"/>
                <a:cs typeface="Arial" panose="020B0604020202020204" pitchFamily="34" charset="0"/>
              </a:rPr>
            </a:br>
            <a:r>
              <a:rPr lang="en-US" dirty="0" err="1">
                <a:latin typeface="Arial" panose="020B0604020202020204" pitchFamily="34" charset="0"/>
                <a:cs typeface="Arial" panose="020B0604020202020204" pitchFamily="34" charset="0"/>
              </a:rPr>
              <a:t>Metodoloji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Akış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Diyagramı</a:t>
            </a:r>
            <a:r>
              <a:rPr lang="tr-TR" dirty="0">
                <a:latin typeface="Arial" panose="020B0604020202020204" pitchFamily="34" charset="0"/>
                <a:cs typeface="Arial" panose="020B0604020202020204" pitchFamily="34" charset="0"/>
              </a:rPr>
              <a:t> (1</a:t>
            </a:r>
            <a:r>
              <a:rPr lang="en-US" dirty="0">
                <a:latin typeface="Arial" panose="020B0604020202020204" pitchFamily="34" charset="0"/>
                <a:cs typeface="Arial" panose="020B0604020202020204" pitchFamily="34" charset="0"/>
              </a:rPr>
              <a:t>/2)</a:t>
            </a:r>
            <a:endParaRPr dirty="0">
              <a:latin typeface="Arial" panose="020B0604020202020204" pitchFamily="34" charset="0"/>
              <a:cs typeface="Arial" panose="020B0604020202020204" pitchFamily="34" charset="0"/>
            </a:endParaRPr>
          </a:p>
        </p:txBody>
      </p:sp>
      <p:sp>
        <p:nvSpPr>
          <p:cNvPr id="107" name="Google Shape;107;p16"/>
          <p:cNvSpPr txBox="1">
            <a:spLocks noGrp="1"/>
          </p:cNvSpPr>
          <p:nvPr>
            <p:ph type="body" idx="1"/>
          </p:nvPr>
        </p:nvSpPr>
        <p:spPr>
          <a:xfrm>
            <a:off x="838200" y="1825624"/>
            <a:ext cx="10515600" cy="4667251"/>
          </a:xfrm>
          <a:prstGeom prst="rect">
            <a:avLst/>
          </a:prstGeom>
        </p:spPr>
        <p:txBody>
          <a:bodyPr spcFirstLastPara="1" wrap="square" lIns="91425" tIns="45700" rIns="91425" bIns="45700" anchor="t" anchorCtr="0">
            <a:normAutofit fontScale="92500" lnSpcReduction="20000"/>
          </a:bodyPr>
          <a:lstStyle/>
          <a:p>
            <a:pPr marL="114300" indent="0">
              <a:lnSpc>
                <a:spcPct val="134000"/>
              </a:lnSpc>
              <a:spcBef>
                <a:spcPts val="0"/>
              </a:spcBef>
              <a:buNone/>
            </a:pPr>
            <a:r>
              <a:rPr lang="en-US" sz="2200" b="1" dirty="0">
                <a:latin typeface="Arial" panose="020B0604020202020204" pitchFamily="34" charset="0"/>
                <a:cs typeface="Arial" panose="020B0604020202020204" pitchFamily="34" charset="0"/>
              </a:rPr>
              <a:t>1. Veri </a:t>
            </a:r>
            <a:r>
              <a:rPr lang="en-US" sz="2200" b="1" dirty="0" err="1">
                <a:latin typeface="Arial" panose="020B0604020202020204" pitchFamily="34" charset="0"/>
                <a:cs typeface="Arial" panose="020B0604020202020204" pitchFamily="34" charset="0"/>
              </a:rPr>
              <a:t>Yükleme</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ve</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Ön</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İşleme</a:t>
            </a:r>
            <a:endParaRPr lang="en-US" sz="2200" b="1" dirty="0">
              <a:latin typeface="Arial" panose="020B0604020202020204" pitchFamily="34" charset="0"/>
              <a:cs typeface="Arial" panose="020B0604020202020204" pitchFamily="34" charset="0"/>
            </a:endParaRPr>
          </a:p>
          <a:p>
            <a:pPr lvl="1">
              <a:lnSpc>
                <a:spcPct val="134000"/>
              </a:lnSpc>
              <a:spcBef>
                <a:spcPts val="0"/>
              </a:spcBef>
              <a:buFont typeface="Arial" panose="020B0604020202020204" pitchFamily="34" charset="0"/>
              <a:buChar char="•"/>
            </a:pPr>
            <a:r>
              <a:rPr lang="en-US" sz="1700" b="1" dirty="0">
                <a:latin typeface="Arial" panose="020B0604020202020204" pitchFamily="34" charset="0"/>
                <a:cs typeface="Arial" panose="020B0604020202020204" pitchFamily="34" charset="0"/>
              </a:rPr>
              <a:t>Veri Seti</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Kaggle'dan</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alınan</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Pokemon</a:t>
            </a:r>
            <a:r>
              <a:rPr lang="en-US" sz="1700" dirty="0">
                <a:latin typeface="Arial" panose="020B0604020202020204" pitchFamily="34" charset="0"/>
                <a:cs typeface="Arial" panose="020B0604020202020204" pitchFamily="34" charset="0"/>
              </a:rPr>
              <a:t> Image Dataset' </a:t>
            </a:r>
            <a:r>
              <a:rPr lang="en-US" sz="1700" dirty="0" err="1">
                <a:latin typeface="Arial" panose="020B0604020202020204" pitchFamily="34" charset="0"/>
                <a:cs typeface="Arial" panose="020B0604020202020204" pitchFamily="34" charset="0"/>
              </a:rPr>
              <a:t>kullanılarak</a:t>
            </a:r>
            <a:r>
              <a:rPr lang="en-US" sz="1700" dirty="0">
                <a:latin typeface="Arial" panose="020B0604020202020204" pitchFamily="34" charset="0"/>
                <a:cs typeface="Arial" panose="020B0604020202020204" pitchFamily="34" charset="0"/>
              </a:rPr>
              <a:t> Pokémon </a:t>
            </a:r>
            <a:r>
              <a:rPr lang="en-US" sz="1700" dirty="0" err="1">
                <a:latin typeface="Arial" panose="020B0604020202020204" pitchFamily="34" charset="0"/>
                <a:cs typeface="Arial" panose="020B0604020202020204" pitchFamily="34" charset="0"/>
              </a:rPr>
              <a:t>karakterleri</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yüklenir</a:t>
            </a:r>
            <a:r>
              <a:rPr lang="en-US" sz="1700" dirty="0">
                <a:latin typeface="Arial" panose="020B0604020202020204" pitchFamily="34" charset="0"/>
                <a:cs typeface="Arial" panose="020B0604020202020204" pitchFamily="34" charset="0"/>
              </a:rPr>
              <a:t>.</a:t>
            </a:r>
          </a:p>
          <a:p>
            <a:pPr lvl="1">
              <a:lnSpc>
                <a:spcPct val="134000"/>
              </a:lnSpc>
              <a:spcBef>
                <a:spcPts val="0"/>
              </a:spcBef>
              <a:buFont typeface="Arial" panose="020B0604020202020204" pitchFamily="34" charset="0"/>
              <a:buChar char="•"/>
            </a:pPr>
            <a:r>
              <a:rPr lang="en-US" sz="1700" b="1" dirty="0" err="1">
                <a:latin typeface="Arial" panose="020B0604020202020204" pitchFamily="34" charset="0"/>
                <a:cs typeface="Arial" panose="020B0604020202020204" pitchFamily="34" charset="0"/>
              </a:rPr>
              <a:t>Ön</a:t>
            </a:r>
            <a:r>
              <a:rPr lang="en-US" sz="1700" b="1" dirty="0">
                <a:latin typeface="Arial" panose="020B0604020202020204" pitchFamily="34" charset="0"/>
                <a:cs typeface="Arial" panose="020B0604020202020204" pitchFamily="34" charset="0"/>
              </a:rPr>
              <a:t> </a:t>
            </a:r>
            <a:r>
              <a:rPr lang="en-US" sz="1700" b="1" dirty="0" err="1">
                <a:latin typeface="Arial" panose="020B0604020202020204" pitchFamily="34" charset="0"/>
                <a:cs typeface="Arial" panose="020B0604020202020204" pitchFamily="34" charset="0"/>
              </a:rPr>
              <a:t>İşleme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Eksik</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veriler</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kontrol</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edilir</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gereksiz</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sütunlar</a:t>
            </a:r>
            <a:r>
              <a:rPr lang="en-US" sz="1700" dirty="0">
                <a:latin typeface="Arial" panose="020B0604020202020204" pitchFamily="34" charset="0"/>
                <a:cs typeface="Arial" panose="020B0604020202020204" pitchFamily="34" charset="0"/>
              </a:rPr>
              <a:t> ('Type2', 'Evolution') </a:t>
            </a:r>
            <a:r>
              <a:rPr lang="en-US" sz="1700" dirty="0" err="1">
                <a:latin typeface="Arial" panose="020B0604020202020204" pitchFamily="34" charset="0"/>
                <a:cs typeface="Arial" panose="020B0604020202020204" pitchFamily="34" charset="0"/>
              </a:rPr>
              <a:t>kaldırılır</a:t>
            </a:r>
            <a:r>
              <a:rPr lang="en-US" sz="1700" dirty="0">
                <a:latin typeface="Arial" panose="020B0604020202020204" pitchFamily="34" charset="0"/>
                <a:cs typeface="Arial" panose="020B0604020202020204" pitchFamily="34" charset="0"/>
              </a:rPr>
              <a:t>.</a:t>
            </a:r>
          </a:p>
          <a:p>
            <a:pPr lvl="1">
              <a:lnSpc>
                <a:spcPct val="134000"/>
              </a:lnSpc>
              <a:spcBef>
                <a:spcPts val="0"/>
              </a:spcBef>
              <a:buFont typeface="Arial" panose="020B0604020202020204" pitchFamily="34" charset="0"/>
              <a:buChar char="•"/>
            </a:pPr>
            <a:r>
              <a:rPr lang="en-US" sz="1700" b="1" dirty="0" err="1">
                <a:latin typeface="Arial" panose="020B0604020202020204" pitchFamily="34" charset="0"/>
                <a:cs typeface="Arial" panose="020B0604020202020204" pitchFamily="34" charset="0"/>
              </a:rPr>
              <a:t>Görsel</a:t>
            </a:r>
            <a:r>
              <a:rPr lang="en-US" sz="1700" b="1" dirty="0">
                <a:latin typeface="Arial" panose="020B0604020202020204" pitchFamily="34" charset="0"/>
                <a:cs typeface="Arial" panose="020B0604020202020204" pitchFamily="34" charset="0"/>
              </a:rPr>
              <a:t> </a:t>
            </a:r>
            <a:r>
              <a:rPr lang="en-US" sz="1700" b="1" dirty="0" err="1">
                <a:latin typeface="Arial" panose="020B0604020202020204" pitchFamily="34" charset="0"/>
                <a:cs typeface="Arial" panose="020B0604020202020204" pitchFamily="34" charset="0"/>
              </a:rPr>
              <a:t>İşleme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Görseller</a:t>
            </a:r>
            <a:r>
              <a:rPr lang="en-US" sz="1700" dirty="0">
                <a:latin typeface="Arial" panose="020B0604020202020204" pitchFamily="34" charset="0"/>
                <a:cs typeface="Arial" panose="020B0604020202020204" pitchFamily="34" charset="0"/>
              </a:rPr>
              <a:t> 120x120 </a:t>
            </a:r>
            <a:r>
              <a:rPr lang="en-US" sz="1700" dirty="0" err="1">
                <a:latin typeface="Arial" panose="020B0604020202020204" pitchFamily="34" charset="0"/>
                <a:cs typeface="Arial" panose="020B0604020202020204" pitchFamily="34" charset="0"/>
              </a:rPr>
              <a:t>piksel</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boyutuna</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yeniden</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boyutlandırılır</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ve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piksel</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değerleri</a:t>
            </a:r>
            <a:r>
              <a:rPr lang="en-US" sz="1700" dirty="0">
                <a:latin typeface="Arial" panose="020B0604020202020204" pitchFamily="34" charset="0"/>
                <a:cs typeface="Arial" panose="020B0604020202020204" pitchFamily="34" charset="0"/>
              </a:rPr>
              <a:t> 0-1 </a:t>
            </a:r>
            <a:r>
              <a:rPr lang="en-US" sz="1700" dirty="0" err="1">
                <a:latin typeface="Arial" panose="020B0604020202020204" pitchFamily="34" charset="0"/>
                <a:cs typeface="Arial" panose="020B0604020202020204" pitchFamily="34" charset="0"/>
              </a:rPr>
              <a:t>aralığına</a:t>
            </a:r>
            <a:r>
              <a:rPr lang="en-US" sz="1700" dirty="0">
                <a:latin typeface="Arial" panose="020B0604020202020204" pitchFamily="34" charset="0"/>
                <a:cs typeface="Arial" panose="020B0604020202020204" pitchFamily="34" charset="0"/>
              </a:rPr>
              <a:t> normalize </a:t>
            </a:r>
            <a:r>
              <a:rPr lang="en-US" sz="1700" dirty="0" err="1">
                <a:latin typeface="Arial" panose="020B0604020202020204" pitchFamily="34" charset="0"/>
                <a:cs typeface="Arial" panose="020B0604020202020204" pitchFamily="34" charset="0"/>
              </a:rPr>
              <a:t>edilir</a:t>
            </a:r>
            <a:r>
              <a:rPr lang="en-US" sz="1700" dirty="0">
                <a:latin typeface="Arial" panose="020B0604020202020204" pitchFamily="34" charset="0"/>
                <a:cs typeface="Arial" panose="020B0604020202020204" pitchFamily="34" charset="0"/>
              </a:rPr>
              <a:t>.</a:t>
            </a:r>
          </a:p>
          <a:p>
            <a:pPr lvl="1">
              <a:lnSpc>
                <a:spcPct val="134000"/>
              </a:lnSpc>
              <a:spcBef>
                <a:spcPts val="0"/>
              </a:spcBef>
              <a:buFont typeface="Arial" panose="020B0604020202020204" pitchFamily="34" charset="0"/>
              <a:buChar char="•"/>
            </a:pPr>
            <a:r>
              <a:rPr lang="en-US" sz="1700" b="1" dirty="0" err="1">
                <a:latin typeface="Arial" panose="020B0604020202020204" pitchFamily="34" charset="0"/>
                <a:cs typeface="Arial" panose="020B0604020202020204" pitchFamily="34" charset="0"/>
              </a:rPr>
              <a:t>Dosya</a:t>
            </a:r>
            <a:r>
              <a:rPr lang="en-US" sz="1700" b="1" dirty="0">
                <a:latin typeface="Arial" panose="020B0604020202020204" pitchFamily="34" charset="0"/>
                <a:cs typeface="Arial" panose="020B0604020202020204" pitchFamily="34" charset="0"/>
              </a:rPr>
              <a:t> </a:t>
            </a:r>
            <a:r>
              <a:rPr lang="en-US" sz="1700" b="1" dirty="0" err="1">
                <a:latin typeface="Arial" panose="020B0604020202020204" pitchFamily="34" charset="0"/>
                <a:cs typeface="Arial" panose="020B0604020202020204" pitchFamily="34" charset="0"/>
              </a:rPr>
              <a:t>Yolları</a:t>
            </a:r>
            <a:r>
              <a:rPr lang="en-US" sz="1700" dirty="0">
                <a:latin typeface="Arial" panose="020B0604020202020204" pitchFamily="34" charset="0"/>
                <a:cs typeface="Arial" panose="020B0604020202020204" pitchFamily="34" charset="0"/>
              </a:rPr>
              <a:t>: Pokémon </a:t>
            </a:r>
            <a:r>
              <a:rPr lang="en-US" sz="1700" dirty="0" err="1">
                <a:latin typeface="Arial" panose="020B0604020202020204" pitchFamily="34" charset="0"/>
                <a:cs typeface="Arial" panose="020B0604020202020204" pitchFamily="34" charset="0"/>
              </a:rPr>
              <a:t>isimleri</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kullanılarak</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görsel</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dosya</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yolları</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oluşturulur</a:t>
            </a:r>
            <a:r>
              <a:rPr lang="en-US" sz="1700" dirty="0">
                <a:latin typeface="Arial" panose="020B0604020202020204" pitchFamily="34" charset="0"/>
                <a:cs typeface="Arial" panose="020B0604020202020204" pitchFamily="34" charset="0"/>
              </a:rPr>
              <a:t>.</a:t>
            </a:r>
          </a:p>
          <a:p>
            <a:pPr marL="114300" indent="0">
              <a:lnSpc>
                <a:spcPct val="134000"/>
              </a:lnSpc>
              <a:spcBef>
                <a:spcPts val="0"/>
              </a:spcBef>
              <a:buNone/>
            </a:pPr>
            <a:r>
              <a:rPr lang="en-US" sz="2200" b="1" dirty="0">
                <a:latin typeface="Arial" panose="020B0604020202020204" pitchFamily="34" charset="0"/>
                <a:cs typeface="Arial" panose="020B0604020202020204" pitchFamily="34" charset="0"/>
              </a:rPr>
              <a:t>2. Veri </a:t>
            </a:r>
            <a:r>
              <a:rPr lang="en-US" sz="2200" b="1" dirty="0" err="1">
                <a:latin typeface="Arial" panose="020B0604020202020204" pitchFamily="34" charset="0"/>
                <a:cs typeface="Arial" panose="020B0604020202020204" pitchFamily="34" charset="0"/>
              </a:rPr>
              <a:t>Artırma</a:t>
            </a:r>
            <a:endParaRPr lang="en-US" sz="2200" b="1" dirty="0">
              <a:latin typeface="Arial" panose="020B0604020202020204" pitchFamily="34" charset="0"/>
              <a:cs typeface="Arial" panose="020B0604020202020204" pitchFamily="34" charset="0"/>
            </a:endParaRPr>
          </a:p>
          <a:p>
            <a:pPr lvl="1">
              <a:lnSpc>
                <a:spcPct val="134000"/>
              </a:lnSpc>
              <a:spcBef>
                <a:spcPts val="0"/>
              </a:spcBef>
              <a:buFont typeface="Arial" panose="020B0604020202020204" pitchFamily="34" charset="0"/>
              <a:buChar char="•"/>
            </a:pPr>
            <a:r>
              <a:rPr lang="en-US" sz="1700" b="1" dirty="0" err="1">
                <a:latin typeface="Arial" panose="020B0604020202020204" pitchFamily="34" charset="0"/>
                <a:cs typeface="Arial" panose="020B0604020202020204" pitchFamily="34" charset="0"/>
              </a:rPr>
              <a:t>Teknikler</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Eğitim</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setindeki</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görseller</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üzerinde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rastgele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döndürme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kaydırma</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kesme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yakınlaştırma</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ve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yatay</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çevirme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uygulanır</a:t>
            </a:r>
            <a:r>
              <a:rPr lang="en-US" sz="1700" dirty="0">
                <a:latin typeface="Arial" panose="020B0604020202020204" pitchFamily="34" charset="0"/>
                <a:cs typeface="Arial" panose="020B0604020202020204" pitchFamily="34" charset="0"/>
              </a:rPr>
              <a:t>.</a:t>
            </a:r>
          </a:p>
          <a:p>
            <a:pPr lvl="1">
              <a:lnSpc>
                <a:spcPct val="134000"/>
              </a:lnSpc>
              <a:spcBef>
                <a:spcPts val="0"/>
              </a:spcBef>
              <a:buFont typeface="Arial" panose="020B0604020202020204" pitchFamily="34" charset="0"/>
              <a:buChar char="•"/>
            </a:pPr>
            <a:r>
              <a:rPr lang="en-US" sz="1700" b="1" dirty="0">
                <a:latin typeface="Arial" panose="020B0604020202020204" pitchFamily="34" charset="0"/>
                <a:cs typeface="Arial" panose="020B0604020202020204" pitchFamily="34" charset="0"/>
              </a:rPr>
              <a:t>Model </a:t>
            </a:r>
            <a:r>
              <a:rPr lang="en-US" sz="1700" b="1" dirty="0" err="1">
                <a:latin typeface="Arial" panose="020B0604020202020204" pitchFamily="34" charset="0"/>
                <a:cs typeface="Arial" panose="020B0604020202020204" pitchFamily="34" charset="0"/>
              </a:rPr>
              <a:t>Uygulaması</a:t>
            </a:r>
            <a:r>
              <a:rPr lang="en-US" sz="1700" dirty="0">
                <a:latin typeface="Arial" panose="020B0604020202020204" pitchFamily="34" charset="0"/>
                <a:cs typeface="Arial" panose="020B0604020202020204" pitchFamily="34" charset="0"/>
              </a:rPr>
              <a:t>: Veri </a:t>
            </a:r>
            <a:r>
              <a:rPr lang="en-US" sz="1700" dirty="0" err="1">
                <a:latin typeface="Arial" panose="020B0604020202020204" pitchFamily="34" charset="0"/>
                <a:cs typeface="Arial" panose="020B0604020202020204" pitchFamily="34" charset="0"/>
              </a:rPr>
              <a:t>artırma</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teknikleri</a:t>
            </a:r>
            <a:r>
              <a:rPr lang="en-US" sz="1700" dirty="0">
                <a:latin typeface="Arial" panose="020B0604020202020204" pitchFamily="34" charset="0"/>
                <a:cs typeface="Arial" panose="020B0604020202020204" pitchFamily="34" charset="0"/>
              </a:rPr>
              <a:t> MLP2, MLP3, MLP4, CNN2, CNN3 </a:t>
            </a:r>
            <a:r>
              <a:rPr lang="en-US" sz="1700" dirty="0" err="1">
                <a:latin typeface="Arial" panose="020B0604020202020204" pitchFamily="34" charset="0"/>
                <a:cs typeface="Arial" panose="020B0604020202020204" pitchFamily="34" charset="0"/>
              </a:rPr>
              <a:t>ve</a:t>
            </a:r>
            <a:r>
              <a:rPr lang="en-US" sz="1700" dirty="0">
                <a:latin typeface="Arial" panose="020B0604020202020204" pitchFamily="34" charset="0"/>
                <a:cs typeface="Arial" panose="020B0604020202020204" pitchFamily="34" charset="0"/>
              </a:rPr>
              <a:t> CNN4 </a:t>
            </a:r>
            <a:r>
              <a:rPr lang="en-US" sz="1700" dirty="0" err="1">
                <a:latin typeface="Arial" panose="020B0604020202020204" pitchFamily="34" charset="0"/>
                <a:cs typeface="Arial" panose="020B0604020202020204" pitchFamily="34" charset="0"/>
              </a:rPr>
              <a:t>modellerinde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kullanılmıştır</a:t>
            </a:r>
            <a:r>
              <a:rPr lang="en-US" sz="1700" dirty="0">
                <a:latin typeface="Arial" panose="020B0604020202020204" pitchFamily="34" charset="0"/>
                <a:cs typeface="Arial" panose="020B0604020202020204" pitchFamily="34" charset="0"/>
              </a:rPr>
              <a:t>.</a:t>
            </a:r>
          </a:p>
          <a:p>
            <a:pPr marL="114300" indent="0">
              <a:lnSpc>
                <a:spcPct val="134000"/>
              </a:lnSpc>
              <a:spcBef>
                <a:spcPts val="0"/>
              </a:spcBef>
              <a:buNone/>
            </a:pPr>
            <a:r>
              <a:rPr lang="en-US" sz="2200" b="1" dirty="0">
                <a:latin typeface="Arial" panose="020B0604020202020204" pitchFamily="34" charset="0"/>
                <a:cs typeface="Arial" panose="020B0604020202020204" pitchFamily="34" charset="0"/>
              </a:rPr>
              <a:t>3. </a:t>
            </a:r>
            <a:r>
              <a:rPr lang="en-US" sz="2200" b="1" dirty="0" err="1">
                <a:latin typeface="Arial" panose="020B0604020202020204" pitchFamily="34" charset="0"/>
                <a:cs typeface="Arial" panose="020B0604020202020204" pitchFamily="34" charset="0"/>
              </a:rPr>
              <a:t>Özellik</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Çıkarımı</a:t>
            </a:r>
            <a:r>
              <a:rPr lang="en-US" sz="2200" b="1" dirty="0">
                <a:latin typeface="Arial" panose="020B0604020202020204" pitchFamily="34" charset="0"/>
                <a:cs typeface="Arial" panose="020B0604020202020204" pitchFamily="34" charset="0"/>
              </a:rPr>
              <a:t> </a:t>
            </a:r>
            <a:r>
              <a:rPr lang="en-US" sz="2200" b="1" dirty="0" err="1">
                <a:latin typeface="Arial" panose="020B0604020202020204" pitchFamily="34" charset="0"/>
                <a:cs typeface="Arial" panose="020B0604020202020204" pitchFamily="34" charset="0"/>
              </a:rPr>
              <a:t>ve</a:t>
            </a:r>
            <a:r>
              <a:rPr lang="en-US" sz="2200" b="1" dirty="0">
                <a:latin typeface="Arial" panose="020B0604020202020204" pitchFamily="34" charset="0"/>
                <a:cs typeface="Arial" panose="020B0604020202020204" pitchFamily="34" charset="0"/>
              </a:rPr>
              <a:t> Model </a:t>
            </a:r>
            <a:r>
              <a:rPr lang="en-US" sz="2200" b="1" dirty="0" err="1">
                <a:latin typeface="Arial" panose="020B0604020202020204" pitchFamily="34" charset="0"/>
                <a:cs typeface="Arial" panose="020B0604020202020204" pitchFamily="34" charset="0"/>
              </a:rPr>
              <a:t>Yapılandırması</a:t>
            </a:r>
            <a:endParaRPr lang="en-US" sz="2200" b="1" dirty="0">
              <a:latin typeface="Arial" panose="020B0604020202020204" pitchFamily="34" charset="0"/>
              <a:cs typeface="Arial" panose="020B0604020202020204" pitchFamily="34" charset="0"/>
            </a:endParaRPr>
          </a:p>
          <a:p>
            <a:pPr lvl="1">
              <a:lnSpc>
                <a:spcPct val="134000"/>
              </a:lnSpc>
              <a:spcBef>
                <a:spcPts val="0"/>
              </a:spcBef>
              <a:buFont typeface="Arial" panose="020B0604020202020204" pitchFamily="34" charset="0"/>
              <a:buChar char="•"/>
            </a:pPr>
            <a:r>
              <a:rPr lang="en-US" sz="1700" b="1" dirty="0" err="1">
                <a:latin typeface="Arial" panose="020B0604020202020204" pitchFamily="34" charset="0"/>
                <a:cs typeface="Arial" panose="020B0604020202020204" pitchFamily="34" charset="0"/>
              </a:rPr>
              <a:t>Özellik</a:t>
            </a:r>
            <a:r>
              <a:rPr lang="en-US" sz="1700" b="1" dirty="0">
                <a:latin typeface="Arial" panose="020B0604020202020204" pitchFamily="34" charset="0"/>
                <a:cs typeface="Arial" panose="020B0604020202020204" pitchFamily="34" charset="0"/>
              </a:rPr>
              <a:t> </a:t>
            </a:r>
            <a:r>
              <a:rPr lang="en-US" sz="1700" b="1" dirty="0" err="1">
                <a:latin typeface="Arial" panose="020B0604020202020204" pitchFamily="34" charset="0"/>
                <a:cs typeface="Arial" panose="020B0604020202020204" pitchFamily="34" charset="0"/>
              </a:rPr>
              <a:t>Çıkarımı</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Görsellerden</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piksel</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değerleri</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üzerinden</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özellik</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çıkarılır</a:t>
            </a:r>
            <a:r>
              <a:rPr lang="en-US" sz="1700" dirty="0">
                <a:latin typeface="Arial" panose="020B0604020202020204" pitchFamily="34" charset="0"/>
                <a:cs typeface="Arial" panose="020B0604020202020204" pitchFamily="34" charset="0"/>
              </a:rPr>
              <a:t>.</a:t>
            </a:r>
          </a:p>
          <a:p>
            <a:pPr lvl="1">
              <a:lnSpc>
                <a:spcPct val="134000"/>
              </a:lnSpc>
              <a:spcBef>
                <a:spcPts val="0"/>
              </a:spcBef>
              <a:buFont typeface="Arial" panose="020B0604020202020204" pitchFamily="34" charset="0"/>
              <a:buChar char="•"/>
            </a:pPr>
            <a:r>
              <a:rPr lang="en-US" sz="1700" b="1" dirty="0" err="1">
                <a:latin typeface="Arial" panose="020B0604020202020204" pitchFamily="34" charset="0"/>
                <a:cs typeface="Arial" panose="020B0604020202020204" pitchFamily="34" charset="0"/>
              </a:rPr>
              <a:t>Modeller</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Çok</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Katmanlı</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Algılayıcılar</a:t>
            </a:r>
            <a:r>
              <a:rPr lang="en-US" sz="1700" dirty="0">
                <a:latin typeface="Arial" panose="020B0604020202020204" pitchFamily="34" charset="0"/>
                <a:cs typeface="Arial" panose="020B0604020202020204" pitchFamily="34" charset="0"/>
              </a:rPr>
              <a:t> (MLP) </a:t>
            </a:r>
            <a:r>
              <a:rPr lang="en-US" sz="1700" dirty="0" err="1">
                <a:latin typeface="Arial" panose="020B0604020202020204" pitchFamily="34" charset="0"/>
                <a:cs typeface="Arial" panose="020B0604020202020204" pitchFamily="34" charset="0"/>
              </a:rPr>
              <a:t>ve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Konvolüsyonel</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Sinir</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Ağları</a:t>
            </a:r>
            <a:r>
              <a:rPr lang="en-US" sz="1700" dirty="0">
                <a:latin typeface="Arial" panose="020B0604020202020204" pitchFamily="34" charset="0"/>
                <a:cs typeface="Arial" panose="020B0604020202020204" pitchFamily="34" charset="0"/>
              </a:rPr>
              <a:t> (CNN) </a:t>
            </a:r>
            <a:r>
              <a:rPr lang="en-US" sz="1700" dirty="0" err="1">
                <a:latin typeface="Arial" panose="020B0604020202020204" pitchFamily="34" charset="0"/>
                <a:cs typeface="Arial" panose="020B0604020202020204" pitchFamily="34" charset="0"/>
              </a:rPr>
              <a:t>modelleri</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tasarlanır</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ve</a:t>
            </a:r>
            <a:r>
              <a:rPr lang="en-US" sz="1700" dirty="0">
                <a:latin typeface="Arial" panose="020B0604020202020204" pitchFamily="34" charset="0"/>
                <a:cs typeface="Arial" panose="020B0604020202020204" pitchFamily="34" charset="0"/>
              </a:rPr>
              <a:t> </a:t>
            </a:r>
            <a:r>
              <a:rPr lang="en-US" sz="1700" dirty="0" err="1">
                <a:latin typeface="Arial" panose="020B0604020202020204" pitchFamily="34" charset="0"/>
                <a:cs typeface="Arial" panose="020B0604020202020204" pitchFamily="34" charset="0"/>
              </a:rPr>
              <a:t>oluşturulur</a:t>
            </a:r>
            <a:r>
              <a:rPr lang="en-US" sz="1700" dirty="0">
                <a:latin typeface="Arial" panose="020B0604020202020204" pitchFamily="34" charset="0"/>
                <a:cs typeface="Arial" panose="020B0604020202020204" pitchFamily="34" charset="0"/>
              </a:rPr>
              <a:t>.</a:t>
            </a:r>
          </a:p>
          <a:p>
            <a:pPr marL="0" lvl="0" indent="0" algn="l" rtl="0">
              <a:lnSpc>
                <a:spcPct val="134000"/>
              </a:lnSpc>
              <a:spcBef>
                <a:spcPts val="0"/>
              </a:spcBef>
              <a:spcAft>
                <a:spcPts val="0"/>
              </a:spcAft>
              <a:buNone/>
            </a:pPr>
            <a:endParaRPr lang="en-US" sz="1600" dirty="0">
              <a:latin typeface="Arial" panose="020B0604020202020204" pitchFamily="34" charset="0"/>
              <a:cs typeface="Arial" panose="020B0604020202020204" pitchFamily="34" charset="0"/>
            </a:endParaRPr>
          </a:p>
        </p:txBody>
      </p:sp>
      <p:pic>
        <p:nvPicPr>
          <p:cNvPr id="11266" name="Picture 2" descr="pokemon squirtle blastoise&#10;">
            <a:extLst>
              <a:ext uri="{FF2B5EF4-FFF2-40B4-BE49-F238E27FC236}">
                <a16:creationId xmlns:a16="http://schemas.microsoft.com/office/drawing/2014/main" id="{2E7A0A35-9693-753A-1073-AA48B325C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5308" y="70340"/>
            <a:ext cx="2133600" cy="2133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IN" dirty="0" err="1">
                <a:latin typeface="Arial" panose="020B0604020202020204" pitchFamily="34" charset="0"/>
                <a:cs typeface="Arial" panose="020B0604020202020204" pitchFamily="34" charset="0"/>
              </a:rPr>
              <a:t>Yöntem</a:t>
            </a:r>
            <a:endParaRPr dirty="0">
              <a:latin typeface="Arial" panose="020B0604020202020204" pitchFamily="34" charset="0"/>
              <a:cs typeface="Arial" panose="020B0604020202020204" pitchFamily="34" charset="0"/>
            </a:endParaRPr>
          </a:p>
          <a:p>
            <a:pPr marL="0" lvl="0" indent="0" algn="l" rtl="0">
              <a:spcBef>
                <a:spcPts val="0"/>
              </a:spcBef>
              <a:spcAft>
                <a:spcPts val="0"/>
              </a:spcAft>
              <a:buNone/>
            </a:pPr>
            <a:r>
              <a:rPr lang="en-US" dirty="0" err="1">
                <a:latin typeface="Arial" panose="020B0604020202020204" pitchFamily="34" charset="0"/>
                <a:cs typeface="Arial" panose="020B0604020202020204" pitchFamily="34" charset="0"/>
              </a:rPr>
              <a:t>Metodoloji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Akış</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Diyagramı</a:t>
            </a:r>
            <a:r>
              <a:rPr lang="en-US" dirty="0">
                <a:latin typeface="Arial" panose="020B0604020202020204" pitchFamily="34" charset="0"/>
                <a:cs typeface="Arial" panose="020B0604020202020204" pitchFamily="34" charset="0"/>
              </a:rPr>
              <a:t> (2/2)</a:t>
            </a:r>
            <a:endParaRPr dirty="0">
              <a:latin typeface="Arial" panose="020B0604020202020204" pitchFamily="34" charset="0"/>
              <a:cs typeface="Arial" panose="020B0604020202020204" pitchFamily="34" charset="0"/>
            </a:endParaRPr>
          </a:p>
        </p:txBody>
      </p:sp>
      <p:sp>
        <p:nvSpPr>
          <p:cNvPr id="113" name="Google Shape;113;p1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114300" indent="0">
              <a:lnSpc>
                <a:spcPct val="134000"/>
              </a:lnSpc>
              <a:spcBef>
                <a:spcPts val="0"/>
              </a:spcBef>
              <a:buNone/>
            </a:pPr>
            <a:r>
              <a:rPr lang="en-US" sz="2000" b="1" dirty="0">
                <a:latin typeface="Arial" panose="020B0604020202020204" pitchFamily="34" charset="0"/>
                <a:cs typeface="Arial" panose="020B0604020202020204" pitchFamily="34" charset="0"/>
              </a:rPr>
              <a:t>4. Model </a:t>
            </a:r>
            <a:r>
              <a:rPr lang="en-US" sz="2000" b="1" dirty="0" err="1">
                <a:latin typeface="Arial" panose="020B0604020202020204" pitchFamily="34" charset="0"/>
                <a:cs typeface="Arial" panose="020B0604020202020204" pitchFamily="34" charset="0"/>
              </a:rPr>
              <a:t>Eğitimi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ve</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Değerlendirme</a:t>
            </a:r>
            <a:endParaRPr lang="en-US" sz="2000" b="1" dirty="0">
              <a:latin typeface="Arial" panose="020B0604020202020204" pitchFamily="34" charset="0"/>
              <a:cs typeface="Arial" panose="020B0604020202020204" pitchFamily="34" charset="0"/>
            </a:endParaRPr>
          </a:p>
          <a:p>
            <a:pPr lvl="1">
              <a:lnSpc>
                <a:spcPct val="134000"/>
              </a:lnSpc>
              <a:spcBef>
                <a:spcPts val="0"/>
              </a:spcBef>
              <a:buFont typeface="Arial" panose="020B0604020202020204" pitchFamily="34" charset="0"/>
              <a:buChar char="•"/>
            </a:pPr>
            <a:r>
              <a:rPr lang="en-US" sz="1600" b="1" dirty="0" err="1">
                <a:latin typeface="Arial" panose="020B0604020202020204" pitchFamily="34" charset="0"/>
                <a:cs typeface="Arial" panose="020B0604020202020204" pitchFamily="34" charset="0"/>
              </a:rPr>
              <a:t>Eğitim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Modeller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belirlenen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eğitim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doğrulama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setleri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üzerinde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eğitilir</a:t>
            </a:r>
            <a:r>
              <a:rPr lang="en-US" sz="1600" dirty="0">
                <a:latin typeface="Arial" panose="020B0604020202020204" pitchFamily="34" charset="0"/>
                <a:cs typeface="Arial" panose="020B0604020202020204" pitchFamily="34" charset="0"/>
              </a:rPr>
              <a:t>.</a:t>
            </a:r>
          </a:p>
          <a:p>
            <a:pPr lvl="1">
              <a:lnSpc>
                <a:spcPct val="134000"/>
              </a:lnSpc>
              <a:spcBef>
                <a:spcPts val="0"/>
              </a:spcBef>
              <a:buFont typeface="Arial" panose="020B0604020202020204" pitchFamily="34" charset="0"/>
              <a:buChar char="•"/>
            </a:pPr>
            <a:r>
              <a:rPr lang="en-US" sz="1600" b="1" dirty="0" err="1">
                <a:latin typeface="Arial" panose="020B0604020202020204" pitchFamily="34" charset="0"/>
                <a:cs typeface="Arial" panose="020B0604020202020204" pitchFamily="34" charset="0"/>
              </a:rPr>
              <a:t>Optimizasyon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Çeşitli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optimizasyon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algoritmaları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kayıp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fonksiyonları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kullanılarak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modeller</a:t>
            </a:r>
            <a:r>
              <a:rPr lang="en-US" sz="1600" dirty="0">
                <a:latin typeface="Arial" panose="020B0604020202020204" pitchFamily="34" charset="0"/>
                <a:cs typeface="Arial" panose="020B0604020202020204" pitchFamily="34" charset="0"/>
              </a:rPr>
              <a:t> optimize </a:t>
            </a:r>
            <a:r>
              <a:rPr lang="en-US" sz="1600" dirty="0" err="1">
                <a:latin typeface="Arial" panose="020B0604020202020204" pitchFamily="34" charset="0"/>
                <a:cs typeface="Arial" panose="020B0604020202020204" pitchFamily="34" charset="0"/>
              </a:rPr>
              <a:t>edilir</a:t>
            </a:r>
            <a:r>
              <a:rPr lang="en-US" sz="1600" dirty="0">
                <a:latin typeface="Arial" panose="020B0604020202020204" pitchFamily="34" charset="0"/>
                <a:cs typeface="Arial" panose="020B0604020202020204" pitchFamily="34" charset="0"/>
              </a:rPr>
              <a:t>.</a:t>
            </a:r>
          </a:p>
          <a:p>
            <a:pPr lvl="1">
              <a:lnSpc>
                <a:spcPct val="134000"/>
              </a:lnSpc>
              <a:spcBef>
                <a:spcPts val="0"/>
              </a:spcBef>
              <a:buFont typeface="Arial" panose="020B0604020202020204" pitchFamily="34" charset="0"/>
              <a:buChar char="•"/>
            </a:pPr>
            <a:r>
              <a:rPr lang="en-US" sz="1600" b="1" dirty="0" err="1">
                <a:latin typeface="Arial" panose="020B0604020202020204" pitchFamily="34" charset="0"/>
                <a:cs typeface="Arial" panose="020B0604020202020204" pitchFamily="34" charset="0"/>
              </a:rPr>
              <a:t>Destekleyici</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Teknikler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Eğitim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süreci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erken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durdurma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öğrenme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oranı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azaltma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gibi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yöntemlerle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desteklenir</a:t>
            </a:r>
            <a:r>
              <a:rPr lang="en-US" sz="1600" dirty="0">
                <a:latin typeface="Arial" panose="020B0604020202020204" pitchFamily="34" charset="0"/>
                <a:cs typeface="Arial" panose="020B0604020202020204" pitchFamily="34" charset="0"/>
              </a:rPr>
              <a:t>.</a:t>
            </a:r>
          </a:p>
          <a:p>
            <a:pPr lvl="1">
              <a:lnSpc>
                <a:spcPct val="134000"/>
              </a:lnSpc>
              <a:spcBef>
                <a:spcPts val="0"/>
              </a:spcBef>
              <a:buFont typeface="Arial" panose="020B0604020202020204" pitchFamily="34" charset="0"/>
              <a:buChar char="•"/>
            </a:pPr>
            <a:r>
              <a:rPr lang="en-US" sz="1600" b="1" dirty="0" err="1">
                <a:latin typeface="Arial" panose="020B0604020202020204" pitchFamily="34" charset="0"/>
                <a:cs typeface="Arial" panose="020B0604020202020204" pitchFamily="34" charset="0"/>
              </a:rPr>
              <a:t>Performans</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Değerlendirmesi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Modellerin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performansı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doğruluk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kesinlik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hatırlama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oranı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F1 </a:t>
            </a:r>
            <a:r>
              <a:rPr lang="en-US" sz="1600" dirty="0" err="1">
                <a:latin typeface="Arial" panose="020B0604020202020204" pitchFamily="34" charset="0"/>
                <a:cs typeface="Arial" panose="020B0604020202020204" pitchFamily="34" charset="0"/>
              </a:rPr>
              <a:t>skoru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gibi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metriklerle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değerlendirilir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Eğitim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sürecindeki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sonrasındaki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performanslar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karmaşıklık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matrisi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kayıp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ve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doğruluk</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grafikleri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ile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görselleştirilir</a:t>
            </a:r>
            <a:r>
              <a:rPr lang="en-US" sz="1600" dirty="0">
                <a:latin typeface="Arial" panose="020B0604020202020204" pitchFamily="34" charset="0"/>
                <a:cs typeface="Arial" panose="020B0604020202020204" pitchFamily="34" charset="0"/>
              </a:rPr>
              <a:t>.</a:t>
            </a:r>
          </a:p>
          <a:p>
            <a:pPr marL="114300" indent="0">
              <a:lnSpc>
                <a:spcPct val="134000"/>
              </a:lnSpc>
              <a:spcBef>
                <a:spcPts val="0"/>
              </a:spcBef>
              <a:buNone/>
            </a:pPr>
            <a:r>
              <a:rPr lang="en-US" sz="2000" b="1" dirty="0">
                <a:latin typeface="Arial" panose="020B0604020202020204" pitchFamily="34" charset="0"/>
                <a:cs typeface="Arial" panose="020B0604020202020204" pitchFamily="34" charset="0"/>
              </a:rPr>
              <a:t>5. </a:t>
            </a:r>
            <a:r>
              <a:rPr lang="en-US" sz="2000" b="1" dirty="0" err="1">
                <a:latin typeface="Arial" panose="020B0604020202020204" pitchFamily="34" charset="0"/>
                <a:cs typeface="Arial" panose="020B0604020202020204" pitchFamily="34" charset="0"/>
              </a:rPr>
              <a:t>Sonuçların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Analizi</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ve</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Tartışma</a:t>
            </a:r>
            <a:endParaRPr lang="en-US" sz="2000" b="1" dirty="0">
              <a:latin typeface="Arial" panose="020B0604020202020204" pitchFamily="34" charset="0"/>
              <a:cs typeface="Arial" panose="020B0604020202020204" pitchFamily="34" charset="0"/>
            </a:endParaRPr>
          </a:p>
          <a:p>
            <a:pPr lvl="1">
              <a:lnSpc>
                <a:spcPct val="134000"/>
              </a:lnSpc>
              <a:spcBef>
                <a:spcPts val="0"/>
              </a:spcBef>
              <a:buFont typeface="Arial" panose="020B0604020202020204" pitchFamily="34" charset="0"/>
              <a:buChar char="•"/>
            </a:pPr>
            <a:r>
              <a:rPr lang="en-US" sz="1600" b="1" dirty="0" err="1">
                <a:latin typeface="Arial" panose="020B0604020202020204" pitchFamily="34" charset="0"/>
                <a:cs typeface="Arial" panose="020B0604020202020204" pitchFamily="34" charset="0"/>
              </a:rPr>
              <a:t>Performans</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Analizi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Modellerin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performans</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sonuçları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detaylı</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şekilde</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analiz</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edilir</a:t>
            </a:r>
            <a:r>
              <a:rPr lang="en-US" sz="1600" dirty="0">
                <a:latin typeface="Arial" panose="020B0604020202020204" pitchFamily="34" charset="0"/>
                <a:cs typeface="Arial" panose="020B0604020202020204" pitchFamily="34" charset="0"/>
              </a:rPr>
              <a:t>.</a:t>
            </a:r>
          </a:p>
          <a:p>
            <a:pPr lvl="1">
              <a:lnSpc>
                <a:spcPct val="134000"/>
              </a:lnSpc>
              <a:spcBef>
                <a:spcPts val="0"/>
              </a:spcBef>
              <a:buFont typeface="Arial" panose="020B0604020202020204" pitchFamily="34" charset="0"/>
              <a:buChar char="•"/>
            </a:pPr>
            <a:r>
              <a:rPr lang="en-US" sz="1600" b="1" dirty="0" err="1">
                <a:latin typeface="Arial" panose="020B0604020202020204" pitchFamily="34" charset="0"/>
                <a:cs typeface="Arial" panose="020B0604020202020204" pitchFamily="34" charset="0"/>
              </a:rPr>
              <a:t>Öneriler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Gelecekteki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çalışmalar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için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öneriler</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sunulur</a:t>
            </a:r>
            <a:r>
              <a:rPr lang="en-US" sz="1600" dirty="0">
                <a:latin typeface="Arial" panose="020B0604020202020204" pitchFamily="34" charset="0"/>
                <a:cs typeface="Arial" panose="020B0604020202020204" pitchFamily="34" charset="0"/>
              </a:rPr>
              <a:t>.</a:t>
            </a:r>
          </a:p>
          <a:p>
            <a:pPr marL="0" lvl="0" indent="0" algn="l" rtl="0">
              <a:lnSpc>
                <a:spcPct val="134000"/>
              </a:lnSpc>
              <a:spcBef>
                <a:spcPts val="1000"/>
              </a:spcBef>
              <a:spcAft>
                <a:spcPts val="0"/>
              </a:spcAft>
              <a:buNone/>
            </a:pPr>
            <a:endParaRPr dirty="0">
              <a:latin typeface="Arial" panose="020B0604020202020204" pitchFamily="34" charset="0"/>
              <a:cs typeface="Arial" panose="020B0604020202020204" pitchFamily="34" charset="0"/>
            </a:endParaRPr>
          </a:p>
        </p:txBody>
      </p:sp>
      <p:pic>
        <p:nvPicPr>
          <p:cNvPr id="11268" name="Picture 4" descr="Pokémon Evil Gengar">
            <a:extLst>
              <a:ext uri="{FF2B5EF4-FFF2-40B4-BE49-F238E27FC236}">
                <a16:creationId xmlns:a16="http://schemas.microsoft.com/office/drawing/2014/main" id="{99C8915E-836E-5DFD-94B0-DE6B867DDD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7723" y="175846"/>
            <a:ext cx="1992923" cy="2083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18"/>
          <p:cNvPicPr preferRelativeResize="0">
            <a:picLocks noChangeAspect="1"/>
          </p:cNvPicPr>
          <p:nvPr/>
        </p:nvPicPr>
        <p:blipFill rotWithShape="1">
          <a:blip r:embed="rId3">
            <a:alphaModFix/>
          </a:blip>
          <a:srcRect l="1747" t="2782" r="2108" b="4770"/>
          <a:stretch/>
        </p:blipFill>
        <p:spPr>
          <a:xfrm>
            <a:off x="5878200" y="4416080"/>
            <a:ext cx="6313800" cy="2448524"/>
          </a:xfrm>
          <a:prstGeom prst="rect">
            <a:avLst/>
          </a:prstGeom>
          <a:ln>
            <a:noFill/>
          </a:ln>
          <a:effectLst>
            <a:softEdge rad="112500"/>
          </a:effectLst>
        </p:spPr>
      </p:pic>
      <p:sp>
        <p:nvSpPr>
          <p:cNvPr id="119" name="Google Shape;119;p1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IN" dirty="0" err="1">
                <a:latin typeface="Arial"/>
                <a:ea typeface="Arial"/>
                <a:cs typeface="Arial"/>
                <a:sym typeface="Arial"/>
              </a:rPr>
              <a:t>Yöntem</a:t>
            </a:r>
            <a:endParaRPr dirty="0">
              <a:latin typeface="Arial"/>
              <a:ea typeface="Arial"/>
              <a:cs typeface="Arial"/>
              <a:sym typeface="Arial"/>
            </a:endParaRPr>
          </a:p>
          <a:p>
            <a:pPr marL="0" lvl="0" indent="0" algn="l" rtl="0">
              <a:spcBef>
                <a:spcPts val="0"/>
              </a:spcBef>
              <a:spcAft>
                <a:spcPts val="0"/>
              </a:spcAft>
              <a:buNone/>
            </a:pPr>
            <a:r>
              <a:rPr lang="en-IN" dirty="0">
                <a:latin typeface="Arial"/>
                <a:ea typeface="Arial"/>
                <a:cs typeface="Arial"/>
                <a:sym typeface="Arial"/>
              </a:rPr>
              <a:t>Veri </a:t>
            </a:r>
            <a:r>
              <a:rPr lang="en-IN" dirty="0" err="1">
                <a:latin typeface="Arial"/>
                <a:ea typeface="Arial"/>
                <a:cs typeface="Arial"/>
                <a:sym typeface="Arial"/>
              </a:rPr>
              <a:t>Kümesi</a:t>
            </a:r>
            <a:endParaRPr dirty="0">
              <a:latin typeface="Arial"/>
              <a:ea typeface="Arial"/>
              <a:cs typeface="Arial"/>
              <a:sym typeface="Arial"/>
            </a:endParaRPr>
          </a:p>
        </p:txBody>
      </p:sp>
      <p:sp>
        <p:nvSpPr>
          <p:cNvPr id="120" name="Google Shape;120;p18"/>
          <p:cNvSpPr txBox="1">
            <a:spLocks noGrp="1"/>
          </p:cNvSpPr>
          <p:nvPr>
            <p:ph type="body" idx="1"/>
          </p:nvPr>
        </p:nvSpPr>
        <p:spPr>
          <a:xfrm>
            <a:off x="838200" y="1825625"/>
            <a:ext cx="10288836" cy="4351200"/>
          </a:xfrm>
          <a:prstGeom prst="rect">
            <a:avLst/>
          </a:prstGeom>
        </p:spPr>
        <p:txBody>
          <a:bodyPr spcFirstLastPara="1" wrap="square" lIns="91425" tIns="45700" rIns="91425" bIns="45700" anchor="t" anchorCtr="0">
            <a:noAutofit/>
          </a:bodyPr>
          <a:lstStyle/>
          <a:p>
            <a:pPr marL="0" lvl="0" indent="0" algn="l" rtl="0">
              <a:lnSpc>
                <a:spcPct val="114000"/>
              </a:lnSpc>
              <a:spcBef>
                <a:spcPts val="0"/>
              </a:spcBef>
              <a:spcAft>
                <a:spcPts val="0"/>
              </a:spcAft>
              <a:buNone/>
            </a:pPr>
            <a:r>
              <a:rPr lang="en-IN" sz="1600" dirty="0">
                <a:latin typeface="Arial"/>
                <a:ea typeface="Arial"/>
                <a:cs typeface="Arial"/>
                <a:sym typeface="Arial"/>
              </a:rPr>
              <a:t>Veri Seti </a:t>
            </a:r>
            <a:r>
              <a:rPr lang="en-IN" sz="1600" dirty="0" err="1">
                <a:latin typeface="Arial"/>
                <a:ea typeface="Arial"/>
                <a:cs typeface="Arial"/>
                <a:sym typeface="Arial"/>
              </a:rPr>
              <a:t>Kaynağı</a:t>
            </a:r>
            <a:r>
              <a:rPr lang="en-IN" sz="1600" dirty="0">
                <a:latin typeface="Arial"/>
                <a:ea typeface="Arial"/>
                <a:cs typeface="Arial"/>
                <a:sym typeface="Arial"/>
              </a:rPr>
              <a:t>: </a:t>
            </a:r>
            <a:r>
              <a:rPr lang="en-IN" sz="1600" u="sng" dirty="0">
                <a:solidFill>
                  <a:schemeClr val="hlink"/>
                </a:solidFill>
                <a:latin typeface="Arial"/>
                <a:ea typeface="Arial"/>
                <a:cs typeface="Arial"/>
                <a:sym typeface="Arial"/>
                <a:hlinkClick r:id="rId4"/>
              </a:rPr>
              <a:t>"</a:t>
            </a:r>
            <a:r>
              <a:rPr lang="en-IN" sz="1600" u="sng" dirty="0" err="1">
                <a:solidFill>
                  <a:schemeClr val="hlink"/>
                </a:solidFill>
                <a:latin typeface="Arial"/>
                <a:ea typeface="Arial"/>
                <a:cs typeface="Arial"/>
                <a:sym typeface="Arial"/>
                <a:hlinkClick r:id="rId4"/>
              </a:rPr>
              <a:t>Pokemon</a:t>
            </a:r>
            <a:r>
              <a:rPr lang="en-IN" sz="1600" u="sng" dirty="0">
                <a:solidFill>
                  <a:schemeClr val="hlink"/>
                </a:solidFill>
                <a:latin typeface="Arial"/>
                <a:ea typeface="Arial"/>
                <a:cs typeface="Arial"/>
                <a:sym typeface="Arial"/>
                <a:hlinkClick r:id="rId4"/>
              </a:rPr>
              <a:t> Image Dataset"</a:t>
            </a:r>
            <a:r>
              <a:rPr lang="en-IN" sz="1600" dirty="0">
                <a:latin typeface="Arial"/>
                <a:ea typeface="Arial"/>
                <a:cs typeface="Arial"/>
                <a:sym typeface="Arial"/>
              </a:rPr>
              <a:t> - </a:t>
            </a:r>
            <a:endParaRPr sz="1600" dirty="0">
              <a:latin typeface="Arial"/>
              <a:ea typeface="Arial"/>
              <a:cs typeface="Arial"/>
              <a:sym typeface="Arial"/>
            </a:endParaRPr>
          </a:p>
          <a:p>
            <a:pPr marL="0" lvl="0" indent="0" algn="l" rtl="0">
              <a:lnSpc>
                <a:spcPct val="114000"/>
              </a:lnSpc>
              <a:spcBef>
                <a:spcPts val="0"/>
              </a:spcBef>
              <a:spcAft>
                <a:spcPts val="0"/>
              </a:spcAft>
              <a:buNone/>
            </a:pPr>
            <a:r>
              <a:rPr lang="en-IN" sz="1600" dirty="0">
                <a:latin typeface="Arial"/>
                <a:ea typeface="Arial"/>
                <a:cs typeface="Arial"/>
                <a:sym typeface="Arial"/>
              </a:rPr>
              <a:t>Veri Seti</a:t>
            </a:r>
            <a:r>
              <a:rPr lang="tr-TR" sz="1600" dirty="0">
                <a:latin typeface="Arial"/>
                <a:ea typeface="Arial"/>
                <a:cs typeface="Arial"/>
                <a:sym typeface="Arial"/>
              </a:rPr>
              <a:t> Kapsamı</a:t>
            </a:r>
            <a:r>
              <a:rPr lang="en-IN" sz="1600" dirty="0">
                <a:latin typeface="Arial"/>
                <a:ea typeface="Arial"/>
                <a:cs typeface="Arial"/>
                <a:sym typeface="Arial"/>
              </a:rPr>
              <a:t>: </a:t>
            </a:r>
            <a:r>
              <a:rPr lang="en-IN" sz="1600" dirty="0" err="1">
                <a:latin typeface="Arial"/>
                <a:ea typeface="Arial"/>
                <a:cs typeface="Arial"/>
                <a:sym typeface="Arial"/>
              </a:rPr>
              <a:t>İki</a:t>
            </a:r>
            <a:r>
              <a:rPr lang="en-IN" sz="1600" dirty="0">
                <a:latin typeface="Arial"/>
                <a:ea typeface="Arial"/>
                <a:cs typeface="Arial"/>
                <a:sym typeface="Arial"/>
              </a:rPr>
              <a:t> ana </a:t>
            </a:r>
            <a:r>
              <a:rPr lang="en-IN" sz="1600" dirty="0" err="1">
                <a:latin typeface="Arial"/>
                <a:ea typeface="Arial"/>
                <a:cs typeface="Arial"/>
                <a:sym typeface="Arial"/>
              </a:rPr>
              <a:t>dosyadan</a:t>
            </a:r>
            <a:r>
              <a:rPr lang="en-IN" sz="1600" dirty="0">
                <a:latin typeface="Arial"/>
                <a:ea typeface="Arial"/>
                <a:cs typeface="Arial"/>
                <a:sym typeface="Arial"/>
              </a:rPr>
              <a:t> </a:t>
            </a:r>
            <a:r>
              <a:rPr lang="en-IN" sz="1600" dirty="0" err="1">
                <a:latin typeface="Arial"/>
                <a:ea typeface="Arial"/>
                <a:cs typeface="Arial"/>
                <a:sym typeface="Arial"/>
              </a:rPr>
              <a:t>oluşmaktadır</a:t>
            </a:r>
            <a:r>
              <a:rPr lang="en-IN" sz="1600" dirty="0">
                <a:latin typeface="Arial"/>
                <a:ea typeface="Arial"/>
                <a:cs typeface="Arial"/>
                <a:sym typeface="Arial"/>
              </a:rPr>
              <a:t>.</a:t>
            </a:r>
            <a:endParaRPr sz="1600" dirty="0">
              <a:latin typeface="Arial"/>
              <a:ea typeface="Arial"/>
              <a:cs typeface="Arial"/>
              <a:sym typeface="Arial"/>
            </a:endParaRPr>
          </a:p>
          <a:p>
            <a:pPr marL="0" lvl="0" indent="0" algn="l" rtl="0">
              <a:lnSpc>
                <a:spcPct val="114000"/>
              </a:lnSpc>
              <a:spcBef>
                <a:spcPts val="0"/>
              </a:spcBef>
              <a:spcAft>
                <a:spcPts val="0"/>
              </a:spcAft>
              <a:buNone/>
            </a:pPr>
            <a:endParaRPr lang="tr-TR" sz="1600" dirty="0">
              <a:latin typeface="Arial"/>
              <a:ea typeface="Arial"/>
              <a:cs typeface="Arial"/>
              <a:sym typeface="Arial"/>
            </a:endParaRPr>
          </a:p>
          <a:p>
            <a:pPr marL="457200" lvl="0" indent="-345440" algn="l" rtl="0">
              <a:lnSpc>
                <a:spcPct val="114000"/>
              </a:lnSpc>
              <a:spcBef>
                <a:spcPts val="0"/>
              </a:spcBef>
              <a:spcAft>
                <a:spcPts val="0"/>
              </a:spcAft>
              <a:buSzPts val="1840"/>
              <a:buFont typeface="Arial"/>
              <a:buAutoNum type="arabicPeriod"/>
            </a:pPr>
            <a:r>
              <a:rPr lang="en-IN" sz="1600" dirty="0">
                <a:latin typeface="Arial"/>
                <a:ea typeface="Arial"/>
                <a:cs typeface="Arial"/>
                <a:sym typeface="Arial"/>
              </a:rPr>
              <a:t>"images" </a:t>
            </a:r>
            <a:r>
              <a:rPr lang="en-IN" sz="1600" dirty="0" err="1">
                <a:latin typeface="Arial"/>
                <a:ea typeface="Arial"/>
                <a:cs typeface="Arial"/>
                <a:sym typeface="Arial"/>
              </a:rPr>
              <a:t>klasörü</a:t>
            </a:r>
            <a:r>
              <a:rPr lang="en-IN" sz="1600" dirty="0">
                <a:latin typeface="Arial"/>
                <a:ea typeface="Arial"/>
                <a:cs typeface="Arial"/>
                <a:sym typeface="Arial"/>
              </a:rPr>
              <a:t>,</a:t>
            </a:r>
          </a:p>
          <a:p>
            <a:pPr marL="914400" lvl="1" indent="-345440" algn="l" rtl="0">
              <a:lnSpc>
                <a:spcPct val="114000"/>
              </a:lnSpc>
              <a:spcBef>
                <a:spcPts val="0"/>
              </a:spcBef>
              <a:spcAft>
                <a:spcPts val="0"/>
              </a:spcAft>
              <a:buSzPts val="1840"/>
              <a:buFont typeface="Arial"/>
              <a:buChar char="•"/>
            </a:pPr>
            <a:r>
              <a:rPr lang="en-IN" sz="1600" dirty="0">
                <a:latin typeface="Arial"/>
                <a:ea typeface="Arial"/>
                <a:cs typeface="Arial"/>
                <a:sym typeface="Arial"/>
              </a:rPr>
              <a:t>809 </a:t>
            </a:r>
            <a:r>
              <a:rPr lang="en-IN" sz="1600" dirty="0" err="1">
                <a:latin typeface="Arial"/>
                <a:ea typeface="Arial"/>
                <a:cs typeface="Arial"/>
                <a:sym typeface="Arial"/>
              </a:rPr>
              <a:t>adet</a:t>
            </a:r>
            <a:r>
              <a:rPr lang="en-IN" sz="1600" dirty="0">
                <a:latin typeface="Arial"/>
                <a:ea typeface="Arial"/>
                <a:cs typeface="Arial"/>
                <a:sym typeface="Arial"/>
              </a:rPr>
              <a:t> Pokémon </a:t>
            </a:r>
            <a:r>
              <a:rPr lang="en-IN" sz="1600" dirty="0" err="1">
                <a:latin typeface="Arial"/>
                <a:ea typeface="Arial"/>
                <a:cs typeface="Arial"/>
                <a:sym typeface="Arial"/>
              </a:rPr>
              <a:t>karakterinin</a:t>
            </a:r>
            <a:r>
              <a:rPr lang="en-IN" sz="1600" dirty="0">
                <a:latin typeface="Arial"/>
                <a:ea typeface="Arial"/>
                <a:cs typeface="Arial"/>
                <a:sym typeface="Arial"/>
              </a:rPr>
              <a:t> 120x120 </a:t>
            </a:r>
            <a:r>
              <a:rPr lang="en-IN" sz="1600" dirty="0" err="1">
                <a:latin typeface="Arial"/>
                <a:ea typeface="Arial"/>
                <a:cs typeface="Arial"/>
                <a:sym typeface="Arial"/>
              </a:rPr>
              <a:t>piksel</a:t>
            </a:r>
            <a:r>
              <a:rPr lang="en-IN" sz="1600" dirty="0">
                <a:latin typeface="Arial"/>
                <a:ea typeface="Arial"/>
                <a:cs typeface="Arial"/>
                <a:sym typeface="Arial"/>
              </a:rPr>
              <a:t> RGB </a:t>
            </a:r>
            <a:r>
              <a:rPr lang="en-IN" sz="1600" dirty="0" err="1">
                <a:latin typeface="Arial"/>
                <a:ea typeface="Arial"/>
                <a:cs typeface="Arial"/>
                <a:sym typeface="Arial"/>
              </a:rPr>
              <a:t>formatında</a:t>
            </a:r>
            <a:r>
              <a:rPr lang="en-IN" sz="1600" dirty="0">
                <a:latin typeface="Arial"/>
                <a:ea typeface="Arial"/>
                <a:cs typeface="Arial"/>
                <a:sym typeface="Arial"/>
              </a:rPr>
              <a:t> </a:t>
            </a:r>
            <a:r>
              <a:rPr lang="en-IN" sz="1600" dirty="0" err="1">
                <a:latin typeface="Arial"/>
                <a:ea typeface="Arial"/>
                <a:cs typeface="Arial"/>
                <a:sym typeface="Arial"/>
              </a:rPr>
              <a:t>görselleri</a:t>
            </a:r>
            <a:r>
              <a:rPr lang="en-IN" sz="1600" dirty="0">
                <a:latin typeface="Arial"/>
                <a:ea typeface="Arial"/>
                <a:cs typeface="Arial"/>
                <a:sym typeface="Arial"/>
              </a:rPr>
              <a:t>.</a:t>
            </a:r>
          </a:p>
          <a:p>
            <a:pPr indent="-345440">
              <a:lnSpc>
                <a:spcPct val="114000"/>
              </a:lnSpc>
              <a:spcBef>
                <a:spcPts val="0"/>
              </a:spcBef>
              <a:buSzPts val="1840"/>
              <a:buFont typeface="Arial"/>
              <a:buAutoNum type="arabicPeriod"/>
            </a:pPr>
            <a:r>
              <a:rPr lang="en-IN" sz="1600" dirty="0">
                <a:latin typeface="Arial"/>
                <a:cs typeface="Arial"/>
                <a:sym typeface="Arial"/>
              </a:rPr>
              <a:t>"pokemon.csv" </a:t>
            </a:r>
            <a:r>
              <a:rPr lang="en-IN" sz="1600" dirty="0" err="1">
                <a:latin typeface="Arial"/>
                <a:cs typeface="Arial"/>
                <a:sym typeface="Arial"/>
              </a:rPr>
              <a:t>dosyası</a:t>
            </a:r>
            <a:r>
              <a:rPr lang="en-IN" sz="1600" dirty="0">
                <a:latin typeface="Arial"/>
                <a:cs typeface="Arial"/>
                <a:sym typeface="Arial"/>
              </a:rPr>
              <a:t>,</a:t>
            </a:r>
            <a:endParaRPr sz="1600" dirty="0">
              <a:latin typeface="Arial"/>
              <a:cs typeface="Arial"/>
              <a:sym typeface="Arial"/>
            </a:endParaRPr>
          </a:p>
          <a:p>
            <a:pPr lvl="1" indent="-345440">
              <a:lnSpc>
                <a:spcPct val="114000"/>
              </a:lnSpc>
              <a:spcBef>
                <a:spcPts val="0"/>
              </a:spcBef>
              <a:buSzPts val="1840"/>
            </a:pPr>
            <a:r>
              <a:rPr lang="en-IN" sz="1600" dirty="0" err="1">
                <a:latin typeface="Arial"/>
                <a:cs typeface="Arial"/>
                <a:sym typeface="Arial"/>
              </a:rPr>
              <a:t>İsim</a:t>
            </a:r>
            <a:r>
              <a:rPr lang="en-IN" sz="1600" dirty="0">
                <a:latin typeface="Arial"/>
                <a:cs typeface="Arial"/>
                <a:sym typeface="Arial"/>
              </a:rPr>
              <a:t>: </a:t>
            </a:r>
            <a:r>
              <a:rPr lang="tr-TR" sz="1600" dirty="0">
                <a:latin typeface="Arial"/>
                <a:cs typeface="Arial"/>
                <a:sym typeface="Arial"/>
              </a:rPr>
              <a:t>	</a:t>
            </a:r>
            <a:r>
              <a:rPr lang="en-IN" sz="1600" dirty="0" err="1">
                <a:latin typeface="Arial"/>
                <a:cs typeface="Arial"/>
                <a:sym typeface="Arial"/>
              </a:rPr>
              <a:t>Pokémon'un</a:t>
            </a:r>
            <a:r>
              <a:rPr lang="en-IN" sz="1600" dirty="0">
                <a:latin typeface="Arial"/>
                <a:cs typeface="Arial"/>
                <a:sym typeface="Arial"/>
              </a:rPr>
              <a:t> </a:t>
            </a:r>
            <a:r>
              <a:rPr lang="en-IN" sz="1600" dirty="0" err="1">
                <a:latin typeface="Arial"/>
                <a:cs typeface="Arial"/>
                <a:sym typeface="Arial"/>
              </a:rPr>
              <a:t>adı</a:t>
            </a:r>
            <a:r>
              <a:rPr lang="en-IN" sz="1600" dirty="0">
                <a:latin typeface="Arial"/>
                <a:cs typeface="Arial"/>
                <a:sym typeface="Arial"/>
              </a:rPr>
              <a:t> (</a:t>
            </a:r>
            <a:r>
              <a:rPr lang="en-IN" sz="1600" dirty="0" err="1">
                <a:latin typeface="Arial"/>
                <a:cs typeface="Arial"/>
                <a:sym typeface="Arial"/>
              </a:rPr>
              <a:t>örn</a:t>
            </a:r>
            <a:r>
              <a:rPr lang="en-IN" sz="1600" dirty="0">
                <a:latin typeface="Arial"/>
                <a:cs typeface="Arial"/>
                <a:sym typeface="Arial"/>
              </a:rPr>
              <a:t>. "Bulbasaur", "Charizard").</a:t>
            </a:r>
            <a:endParaRPr sz="1600" dirty="0">
              <a:latin typeface="Arial"/>
              <a:cs typeface="Arial"/>
              <a:sym typeface="Arial"/>
            </a:endParaRPr>
          </a:p>
          <a:p>
            <a:pPr marL="914400" lvl="1" indent="-345440" algn="l" rtl="0">
              <a:lnSpc>
                <a:spcPct val="114000"/>
              </a:lnSpc>
              <a:spcBef>
                <a:spcPts val="0"/>
              </a:spcBef>
              <a:spcAft>
                <a:spcPts val="0"/>
              </a:spcAft>
              <a:buSzPts val="1840"/>
              <a:buFont typeface="Arial"/>
              <a:buChar char="•"/>
            </a:pPr>
            <a:r>
              <a:rPr lang="en-IN" sz="1600" dirty="0">
                <a:latin typeface="Arial"/>
                <a:ea typeface="Arial"/>
                <a:cs typeface="Arial"/>
                <a:sym typeface="Arial"/>
              </a:rPr>
              <a:t>Tip1:</a:t>
            </a:r>
            <a:r>
              <a:rPr lang="tr-TR" sz="1600" dirty="0">
                <a:latin typeface="Arial"/>
                <a:ea typeface="Arial"/>
                <a:cs typeface="Arial"/>
                <a:sym typeface="Arial"/>
              </a:rPr>
              <a:t>	</a:t>
            </a:r>
            <a:r>
              <a:rPr lang="en-IN" sz="1600" dirty="0" err="1">
                <a:latin typeface="Arial"/>
                <a:ea typeface="Arial"/>
                <a:cs typeface="Arial"/>
                <a:sym typeface="Arial"/>
              </a:rPr>
              <a:t>Pokémon'un</a:t>
            </a:r>
            <a:r>
              <a:rPr lang="en-IN" sz="1600" dirty="0">
                <a:latin typeface="Arial"/>
                <a:ea typeface="Arial"/>
                <a:cs typeface="Arial"/>
                <a:sym typeface="Arial"/>
              </a:rPr>
              <a:t> </a:t>
            </a:r>
            <a:r>
              <a:rPr lang="en-IN" sz="1600" dirty="0" err="1">
                <a:latin typeface="Arial"/>
                <a:ea typeface="Arial"/>
                <a:cs typeface="Arial"/>
                <a:sym typeface="Arial"/>
              </a:rPr>
              <a:t>birincil</a:t>
            </a:r>
            <a:r>
              <a:rPr lang="en-IN" sz="1600" dirty="0">
                <a:latin typeface="Arial"/>
                <a:ea typeface="Arial"/>
                <a:cs typeface="Arial"/>
                <a:sym typeface="Arial"/>
              </a:rPr>
              <a:t> tipi (</a:t>
            </a:r>
            <a:r>
              <a:rPr lang="en-IN" sz="1600" dirty="0" err="1">
                <a:latin typeface="Arial"/>
                <a:ea typeface="Arial"/>
                <a:cs typeface="Arial"/>
                <a:sym typeface="Arial"/>
              </a:rPr>
              <a:t>örn</a:t>
            </a:r>
            <a:r>
              <a:rPr lang="en-IN" sz="1600" dirty="0">
                <a:latin typeface="Arial"/>
                <a:ea typeface="Arial"/>
                <a:cs typeface="Arial"/>
                <a:sym typeface="Arial"/>
              </a:rPr>
              <a:t>. Normal, </a:t>
            </a:r>
            <a:r>
              <a:rPr lang="en-IN" sz="1600" dirty="0" err="1">
                <a:latin typeface="Arial"/>
                <a:ea typeface="Arial"/>
                <a:cs typeface="Arial"/>
                <a:sym typeface="Arial"/>
              </a:rPr>
              <a:t>Ateş</a:t>
            </a:r>
            <a:r>
              <a:rPr lang="en-IN" sz="1600" dirty="0">
                <a:latin typeface="Arial"/>
                <a:ea typeface="Arial"/>
                <a:cs typeface="Arial"/>
                <a:sym typeface="Arial"/>
              </a:rPr>
              <a:t>, Su</a:t>
            </a:r>
            <a:r>
              <a:rPr lang="tr-TR" sz="1600" dirty="0">
                <a:latin typeface="Arial"/>
                <a:ea typeface="Arial"/>
                <a:cs typeface="Arial"/>
                <a:sym typeface="Arial"/>
              </a:rPr>
              <a:t>… - </a:t>
            </a:r>
            <a:r>
              <a:rPr lang="en-IN" sz="1600" dirty="0">
                <a:latin typeface="Arial"/>
                <a:ea typeface="Arial"/>
                <a:cs typeface="Arial"/>
                <a:sym typeface="Arial"/>
              </a:rPr>
              <a:t>18 </a:t>
            </a:r>
            <a:r>
              <a:rPr lang="en-IN" sz="1600" dirty="0" err="1">
                <a:latin typeface="Arial"/>
                <a:ea typeface="Arial"/>
                <a:cs typeface="Arial"/>
                <a:sym typeface="Arial"/>
              </a:rPr>
              <a:t>adet</a:t>
            </a:r>
            <a:r>
              <a:rPr lang="en-IN" sz="1600" dirty="0">
                <a:latin typeface="Arial"/>
                <a:ea typeface="Arial"/>
                <a:cs typeface="Arial"/>
                <a:sym typeface="Arial"/>
              </a:rPr>
              <a:t>)</a:t>
            </a:r>
            <a:r>
              <a:rPr lang="tr-TR" sz="1600" dirty="0">
                <a:latin typeface="Arial"/>
                <a:ea typeface="Arial"/>
                <a:cs typeface="Arial"/>
                <a:sym typeface="Arial"/>
              </a:rPr>
              <a:t>.</a:t>
            </a:r>
            <a:endParaRPr sz="1600" dirty="0">
              <a:latin typeface="Arial"/>
              <a:ea typeface="Arial"/>
              <a:cs typeface="Arial"/>
              <a:sym typeface="Arial"/>
            </a:endParaRPr>
          </a:p>
          <a:p>
            <a:pPr marL="914400" lvl="1" indent="-345440" algn="l" rtl="0">
              <a:lnSpc>
                <a:spcPct val="114000"/>
              </a:lnSpc>
              <a:spcBef>
                <a:spcPts val="0"/>
              </a:spcBef>
              <a:spcAft>
                <a:spcPts val="0"/>
              </a:spcAft>
              <a:buSzPts val="1840"/>
              <a:buFont typeface="Arial"/>
              <a:buChar char="•"/>
            </a:pPr>
            <a:r>
              <a:rPr lang="en-IN" sz="1600" dirty="0">
                <a:latin typeface="Arial"/>
                <a:ea typeface="Arial"/>
                <a:cs typeface="Arial"/>
                <a:sym typeface="Arial"/>
              </a:rPr>
              <a:t>Tip2: </a:t>
            </a:r>
            <a:r>
              <a:rPr lang="tr-TR" sz="1600" dirty="0">
                <a:latin typeface="Arial"/>
                <a:ea typeface="Arial"/>
                <a:cs typeface="Arial"/>
                <a:sym typeface="Arial"/>
              </a:rPr>
              <a:t>	</a:t>
            </a:r>
            <a:r>
              <a:rPr lang="en-IN" sz="1600" dirty="0" err="1">
                <a:latin typeface="Arial"/>
                <a:ea typeface="Arial"/>
                <a:cs typeface="Arial"/>
                <a:sym typeface="Arial"/>
              </a:rPr>
              <a:t>Pokémon'un</a:t>
            </a:r>
            <a:r>
              <a:rPr lang="en-IN" sz="1600" dirty="0">
                <a:latin typeface="Arial"/>
                <a:ea typeface="Arial"/>
                <a:cs typeface="Arial"/>
                <a:sym typeface="Arial"/>
              </a:rPr>
              <a:t> </a:t>
            </a:r>
            <a:r>
              <a:rPr lang="en-IN" sz="1600" dirty="0" err="1">
                <a:latin typeface="Arial"/>
                <a:ea typeface="Arial"/>
                <a:cs typeface="Arial"/>
                <a:sym typeface="Arial"/>
              </a:rPr>
              <a:t>ikincil</a:t>
            </a:r>
            <a:r>
              <a:rPr lang="en-IN" sz="1600" dirty="0">
                <a:latin typeface="Arial"/>
                <a:ea typeface="Arial"/>
                <a:cs typeface="Arial"/>
                <a:sym typeface="Arial"/>
              </a:rPr>
              <a:t> tipi (</a:t>
            </a:r>
            <a:r>
              <a:rPr lang="en-IN" sz="1600" dirty="0" err="1">
                <a:latin typeface="Arial"/>
                <a:ea typeface="Arial"/>
                <a:cs typeface="Arial"/>
                <a:sym typeface="Arial"/>
              </a:rPr>
              <a:t>varsa</a:t>
            </a:r>
            <a:r>
              <a:rPr lang="en-IN" sz="1600" dirty="0">
                <a:latin typeface="Arial"/>
                <a:ea typeface="Arial"/>
                <a:cs typeface="Arial"/>
                <a:sym typeface="Arial"/>
              </a:rPr>
              <a:t>).</a:t>
            </a:r>
            <a:endParaRPr sz="1600" dirty="0">
              <a:latin typeface="Arial"/>
              <a:ea typeface="Arial"/>
              <a:cs typeface="Arial"/>
              <a:sym typeface="Arial"/>
            </a:endParaRPr>
          </a:p>
          <a:p>
            <a:pPr marL="914400" lvl="1" indent="-345440" algn="l" rtl="0">
              <a:lnSpc>
                <a:spcPct val="114000"/>
              </a:lnSpc>
              <a:spcBef>
                <a:spcPts val="0"/>
              </a:spcBef>
              <a:spcAft>
                <a:spcPts val="0"/>
              </a:spcAft>
              <a:buSzPts val="1840"/>
              <a:buFont typeface="Arial"/>
              <a:buChar char="•"/>
            </a:pPr>
            <a:r>
              <a:rPr lang="en-IN" sz="1600" dirty="0">
                <a:latin typeface="Arial"/>
                <a:ea typeface="Arial"/>
                <a:cs typeface="Arial"/>
                <a:sym typeface="Arial"/>
              </a:rPr>
              <a:t>Evrim: </a:t>
            </a:r>
            <a:r>
              <a:rPr lang="tr-TR" sz="1600" dirty="0">
                <a:latin typeface="Arial"/>
                <a:ea typeface="Arial"/>
                <a:cs typeface="Arial"/>
                <a:sym typeface="Arial"/>
              </a:rPr>
              <a:t>	</a:t>
            </a:r>
            <a:r>
              <a:rPr lang="en-IN" sz="1600" dirty="0" err="1">
                <a:latin typeface="Arial"/>
                <a:ea typeface="Arial"/>
                <a:cs typeface="Arial"/>
                <a:sym typeface="Arial"/>
              </a:rPr>
              <a:t>Evrimleşme</a:t>
            </a:r>
            <a:r>
              <a:rPr lang="en-IN" sz="1600" dirty="0">
                <a:latin typeface="Arial"/>
                <a:ea typeface="Arial"/>
                <a:cs typeface="Arial"/>
                <a:sym typeface="Arial"/>
              </a:rPr>
              <a:t> </a:t>
            </a:r>
            <a:r>
              <a:rPr lang="en-IN" sz="1600" dirty="0" err="1">
                <a:latin typeface="Arial"/>
                <a:ea typeface="Arial"/>
                <a:cs typeface="Arial"/>
                <a:sym typeface="Arial"/>
              </a:rPr>
              <a:t>zinciri</a:t>
            </a:r>
            <a:r>
              <a:rPr lang="en-IN" sz="1600" dirty="0">
                <a:latin typeface="Arial"/>
                <a:ea typeface="Arial"/>
                <a:cs typeface="Arial"/>
                <a:sym typeface="Arial"/>
              </a:rPr>
              <a:t> (</a:t>
            </a:r>
            <a:r>
              <a:rPr lang="en-IN" sz="1600" dirty="0" err="1">
                <a:latin typeface="Arial"/>
                <a:ea typeface="Arial"/>
                <a:cs typeface="Arial"/>
                <a:sym typeface="Arial"/>
              </a:rPr>
              <a:t>örn</a:t>
            </a:r>
            <a:r>
              <a:rPr lang="en-IN" sz="1600" dirty="0">
                <a:latin typeface="Arial"/>
                <a:ea typeface="Arial"/>
                <a:cs typeface="Arial"/>
                <a:sym typeface="Arial"/>
              </a:rPr>
              <a:t>. "Bulbasaur" -&gt; "</a:t>
            </a:r>
            <a:r>
              <a:rPr lang="en-IN" sz="1600" dirty="0" err="1">
                <a:latin typeface="Arial"/>
                <a:ea typeface="Arial"/>
                <a:cs typeface="Arial"/>
                <a:sym typeface="Arial"/>
              </a:rPr>
              <a:t>Ivysaur</a:t>
            </a:r>
            <a:r>
              <a:rPr lang="en-IN" sz="1600" dirty="0">
                <a:latin typeface="Arial"/>
                <a:ea typeface="Arial"/>
                <a:cs typeface="Arial"/>
                <a:sym typeface="Arial"/>
              </a:rPr>
              <a:t>" -&gt; "</a:t>
            </a:r>
            <a:r>
              <a:rPr lang="en-IN" sz="1600" dirty="0" err="1">
                <a:latin typeface="Arial"/>
                <a:ea typeface="Arial"/>
                <a:cs typeface="Arial"/>
                <a:sym typeface="Arial"/>
              </a:rPr>
              <a:t>Venusaur</a:t>
            </a:r>
            <a:r>
              <a:rPr lang="en-IN" sz="1600" dirty="0">
                <a:latin typeface="Arial"/>
                <a:ea typeface="Arial"/>
                <a:cs typeface="Arial"/>
                <a:sym typeface="Arial"/>
              </a:rPr>
              <a:t>").</a:t>
            </a:r>
            <a:endParaRPr sz="1600" dirty="0">
              <a:latin typeface="Arial"/>
              <a:ea typeface="Arial"/>
              <a:cs typeface="Arial"/>
              <a:sym typeface="Arial"/>
            </a:endParaRPr>
          </a:p>
          <a:p>
            <a:pPr marL="0" lvl="0" indent="0" algn="l" rtl="0">
              <a:lnSpc>
                <a:spcPct val="114000"/>
              </a:lnSpc>
              <a:spcBef>
                <a:spcPts val="0"/>
              </a:spcBef>
              <a:spcAft>
                <a:spcPts val="0"/>
              </a:spcAft>
              <a:buNone/>
            </a:pPr>
            <a:endParaRPr sz="1600" dirty="0">
              <a:latin typeface="Arial"/>
              <a:ea typeface="Arial"/>
              <a:cs typeface="Arial"/>
              <a:sym typeface="Arial"/>
            </a:endParaRPr>
          </a:p>
          <a:p>
            <a:pPr marL="0" lvl="0" indent="0" algn="l" rtl="0">
              <a:lnSpc>
                <a:spcPct val="114000"/>
              </a:lnSpc>
              <a:spcBef>
                <a:spcPts val="0"/>
              </a:spcBef>
              <a:spcAft>
                <a:spcPts val="0"/>
              </a:spcAft>
              <a:buNone/>
            </a:pPr>
            <a:r>
              <a:rPr lang="en-IN" sz="1600" dirty="0" err="1">
                <a:latin typeface="Arial"/>
                <a:ea typeface="Arial"/>
                <a:cs typeface="Arial"/>
                <a:sym typeface="Arial"/>
              </a:rPr>
              <a:t>Eğitim</a:t>
            </a:r>
            <a:r>
              <a:rPr lang="en-IN" sz="1600" dirty="0">
                <a:latin typeface="Arial"/>
                <a:ea typeface="Arial"/>
                <a:cs typeface="Arial"/>
                <a:sym typeface="Arial"/>
              </a:rPr>
              <a:t>/ </a:t>
            </a:r>
            <a:r>
              <a:rPr lang="en-IN" sz="1600" dirty="0" err="1">
                <a:latin typeface="Arial"/>
                <a:ea typeface="Arial"/>
                <a:cs typeface="Arial"/>
                <a:sym typeface="Arial"/>
              </a:rPr>
              <a:t>Doğrulama</a:t>
            </a:r>
            <a:r>
              <a:rPr lang="en-IN" sz="1600" dirty="0">
                <a:latin typeface="Arial"/>
                <a:ea typeface="Arial"/>
                <a:cs typeface="Arial"/>
                <a:sym typeface="Arial"/>
              </a:rPr>
              <a:t>/ Test Seti </a:t>
            </a:r>
            <a:r>
              <a:rPr lang="en-IN" sz="1600" dirty="0" err="1">
                <a:latin typeface="Arial"/>
                <a:ea typeface="Arial"/>
                <a:cs typeface="Arial"/>
                <a:sym typeface="Arial"/>
              </a:rPr>
              <a:t>Dağılımı</a:t>
            </a:r>
            <a:r>
              <a:rPr lang="en-IN" sz="1600" dirty="0">
                <a:latin typeface="Arial"/>
                <a:ea typeface="Arial"/>
                <a:cs typeface="Arial"/>
                <a:sym typeface="Arial"/>
              </a:rPr>
              <a:t>:</a:t>
            </a:r>
            <a:endParaRPr sz="1600" dirty="0">
              <a:latin typeface="Arial"/>
              <a:ea typeface="Arial"/>
              <a:cs typeface="Arial"/>
              <a:sym typeface="Arial"/>
            </a:endParaRPr>
          </a:p>
          <a:p>
            <a:pPr marL="457200" lvl="0" indent="-345440" algn="l" rtl="0">
              <a:lnSpc>
                <a:spcPct val="114000"/>
              </a:lnSpc>
              <a:spcBef>
                <a:spcPts val="0"/>
              </a:spcBef>
              <a:spcAft>
                <a:spcPts val="0"/>
              </a:spcAft>
              <a:buSzPts val="1840"/>
              <a:buFont typeface="Arial"/>
              <a:buChar char="•"/>
            </a:pPr>
            <a:r>
              <a:rPr lang="en-IN" sz="1600" dirty="0" err="1">
                <a:latin typeface="Arial"/>
                <a:ea typeface="Arial"/>
                <a:cs typeface="Arial"/>
                <a:sym typeface="Arial"/>
              </a:rPr>
              <a:t>Eğitim</a:t>
            </a:r>
            <a:r>
              <a:rPr lang="en-IN" sz="1600" dirty="0">
                <a:latin typeface="Arial"/>
                <a:ea typeface="Arial"/>
                <a:cs typeface="Arial"/>
                <a:sym typeface="Arial"/>
              </a:rPr>
              <a:t> Seti: %70</a:t>
            </a:r>
            <a:endParaRPr sz="1600" dirty="0">
              <a:latin typeface="Arial"/>
              <a:ea typeface="Arial"/>
              <a:cs typeface="Arial"/>
              <a:sym typeface="Arial"/>
            </a:endParaRPr>
          </a:p>
          <a:p>
            <a:pPr marL="457200" lvl="0" indent="-345440" algn="l" rtl="0">
              <a:lnSpc>
                <a:spcPct val="114000"/>
              </a:lnSpc>
              <a:spcBef>
                <a:spcPts val="0"/>
              </a:spcBef>
              <a:spcAft>
                <a:spcPts val="0"/>
              </a:spcAft>
              <a:buSzPts val="1840"/>
              <a:buFont typeface="Arial"/>
              <a:buChar char="•"/>
            </a:pPr>
            <a:r>
              <a:rPr lang="en-IN" sz="1600" dirty="0" err="1">
                <a:latin typeface="Arial"/>
                <a:ea typeface="Arial"/>
                <a:cs typeface="Arial"/>
                <a:sym typeface="Arial"/>
              </a:rPr>
              <a:t>Doğrulama</a:t>
            </a:r>
            <a:r>
              <a:rPr lang="en-IN" sz="1600" dirty="0">
                <a:latin typeface="Arial"/>
                <a:ea typeface="Arial"/>
                <a:cs typeface="Arial"/>
                <a:sym typeface="Arial"/>
              </a:rPr>
              <a:t> Seti: %15</a:t>
            </a:r>
            <a:endParaRPr sz="1600" dirty="0">
              <a:latin typeface="Arial"/>
              <a:ea typeface="Arial"/>
              <a:cs typeface="Arial"/>
              <a:sym typeface="Arial"/>
            </a:endParaRPr>
          </a:p>
          <a:p>
            <a:pPr marL="457200" lvl="0" indent="-345440" algn="l" rtl="0">
              <a:lnSpc>
                <a:spcPct val="114000"/>
              </a:lnSpc>
              <a:spcBef>
                <a:spcPts val="0"/>
              </a:spcBef>
              <a:spcAft>
                <a:spcPts val="0"/>
              </a:spcAft>
              <a:buSzPts val="1840"/>
              <a:buFont typeface="Arial"/>
              <a:buChar char="•"/>
            </a:pPr>
            <a:r>
              <a:rPr lang="en-IN" sz="1600" dirty="0">
                <a:latin typeface="Arial"/>
                <a:ea typeface="Arial"/>
                <a:cs typeface="Arial"/>
                <a:sym typeface="Arial"/>
              </a:rPr>
              <a:t>Test Seti: %15</a:t>
            </a:r>
            <a:endParaRPr sz="1600" dirty="0">
              <a:latin typeface="Arial"/>
              <a:ea typeface="Arial"/>
              <a:cs typeface="Arial"/>
              <a:sym typeface="Arial"/>
            </a:endParaRPr>
          </a:p>
        </p:txBody>
      </p:sp>
      <p:pic>
        <p:nvPicPr>
          <p:cNvPr id="121" name="Google Shape;121;p18"/>
          <p:cNvPicPr preferRelativeResize="0">
            <a:picLocks noChangeAspect="1"/>
          </p:cNvPicPr>
          <p:nvPr/>
        </p:nvPicPr>
        <p:blipFill>
          <a:blip r:embed="rId5">
            <a:alphaModFix/>
          </a:blip>
          <a:stretch>
            <a:fillRect/>
          </a:stretch>
        </p:blipFill>
        <p:spPr>
          <a:xfrm>
            <a:off x="5203672" y="1903060"/>
            <a:ext cx="674528" cy="26051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IN" dirty="0" err="1">
                <a:latin typeface="Arial"/>
                <a:ea typeface="Arial"/>
                <a:cs typeface="Arial"/>
                <a:sym typeface="Arial"/>
              </a:rPr>
              <a:t>Yöntem</a:t>
            </a:r>
            <a:endParaRPr dirty="0">
              <a:latin typeface="Arial"/>
              <a:ea typeface="Arial"/>
              <a:cs typeface="Arial"/>
              <a:sym typeface="Arial"/>
            </a:endParaRPr>
          </a:p>
          <a:p>
            <a:pPr marL="0" lvl="0" indent="0" algn="l" rtl="0">
              <a:spcBef>
                <a:spcPts val="0"/>
              </a:spcBef>
              <a:spcAft>
                <a:spcPts val="0"/>
              </a:spcAft>
              <a:buNone/>
            </a:pPr>
            <a:r>
              <a:rPr lang="en-IN" dirty="0">
                <a:latin typeface="Arial"/>
                <a:ea typeface="Arial"/>
                <a:cs typeface="Arial"/>
                <a:sym typeface="Arial"/>
              </a:rPr>
              <a:t>Veri </a:t>
            </a:r>
            <a:r>
              <a:rPr lang="en-IN" dirty="0" err="1">
                <a:latin typeface="Arial"/>
                <a:ea typeface="Arial"/>
                <a:cs typeface="Arial"/>
                <a:sym typeface="Arial"/>
              </a:rPr>
              <a:t>Kümesi</a:t>
            </a:r>
            <a:endParaRPr dirty="0">
              <a:latin typeface="Arial"/>
              <a:ea typeface="Arial"/>
              <a:cs typeface="Arial"/>
              <a:sym typeface="Arial"/>
            </a:endParaRPr>
          </a:p>
        </p:txBody>
      </p:sp>
      <p:pic>
        <p:nvPicPr>
          <p:cNvPr id="3" name="Picture 2">
            <a:extLst>
              <a:ext uri="{FF2B5EF4-FFF2-40B4-BE49-F238E27FC236}">
                <a16:creationId xmlns:a16="http://schemas.microsoft.com/office/drawing/2014/main" id="{840AC21B-23B2-C17B-27A3-95D6A25C3432}"/>
              </a:ext>
            </a:extLst>
          </p:cNvPr>
          <p:cNvPicPr>
            <a:picLocks noChangeAspect="1"/>
          </p:cNvPicPr>
          <p:nvPr/>
        </p:nvPicPr>
        <p:blipFill>
          <a:blip r:embed="rId3"/>
          <a:stretch>
            <a:fillRect/>
          </a:stretch>
        </p:blipFill>
        <p:spPr>
          <a:xfrm>
            <a:off x="1653104" y="1690825"/>
            <a:ext cx="8401050" cy="5038725"/>
          </a:xfrm>
          <a:prstGeom prst="rect">
            <a:avLst/>
          </a:prstGeom>
        </p:spPr>
      </p:pic>
      <p:pic>
        <p:nvPicPr>
          <p:cNvPr id="13320" name="Picture 8" descr="Pokémon Oddish">
            <a:extLst>
              <a:ext uri="{FF2B5EF4-FFF2-40B4-BE49-F238E27FC236}">
                <a16:creationId xmlns:a16="http://schemas.microsoft.com/office/drawing/2014/main" id="{14BDFEB8-07C1-3855-E2A2-0D4D65CCED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248" y="5016500"/>
            <a:ext cx="1667368" cy="1713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IN" dirty="0" err="1">
                <a:latin typeface="+mj-lt"/>
              </a:rPr>
              <a:t>Yöntem</a:t>
            </a:r>
            <a:endParaRPr dirty="0">
              <a:latin typeface="+mj-lt"/>
            </a:endParaRPr>
          </a:p>
          <a:p>
            <a:pPr marL="0" lvl="0" indent="0" algn="l" rtl="0">
              <a:spcBef>
                <a:spcPts val="0"/>
              </a:spcBef>
              <a:spcAft>
                <a:spcPts val="0"/>
              </a:spcAft>
              <a:buNone/>
            </a:pPr>
            <a:r>
              <a:rPr lang="en-IN" dirty="0" err="1">
                <a:latin typeface="+mj-lt"/>
              </a:rPr>
              <a:t>Optimizasyon</a:t>
            </a:r>
            <a:r>
              <a:rPr lang="tr-TR" dirty="0">
                <a:latin typeface="+mj-lt"/>
              </a:rPr>
              <a:t> ve </a:t>
            </a:r>
            <a:r>
              <a:rPr lang="tr-TR" dirty="0" err="1">
                <a:latin typeface="+mj-lt"/>
              </a:rPr>
              <a:t>Regülarizasyon</a:t>
            </a:r>
            <a:endParaRPr dirty="0">
              <a:latin typeface="+mj-lt"/>
            </a:endParaRPr>
          </a:p>
        </p:txBody>
      </p:sp>
      <p:sp>
        <p:nvSpPr>
          <p:cNvPr id="134" name="Google Shape;134;p2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92500" lnSpcReduction="20000"/>
          </a:bodyPr>
          <a:lstStyle/>
          <a:p>
            <a:pPr marL="114300" indent="0">
              <a:lnSpc>
                <a:spcPct val="124000"/>
              </a:lnSpc>
              <a:spcBef>
                <a:spcPts val="0"/>
              </a:spcBef>
              <a:buNone/>
            </a:pPr>
            <a:r>
              <a:rPr lang="tr-TR" b="1" dirty="0">
                <a:latin typeface="Arial" panose="020B0604020202020204" pitchFamily="34" charset="0"/>
                <a:cs typeface="Arial" panose="020B0604020202020204" pitchFamily="34" charset="0"/>
              </a:rPr>
              <a:t>Dikkate Alınan </a:t>
            </a:r>
            <a:r>
              <a:rPr lang="en-US" b="1" dirty="0" err="1">
                <a:latin typeface="Arial" panose="020B0604020202020204" pitchFamily="34" charset="0"/>
                <a:cs typeface="Arial" panose="020B0604020202020204" pitchFamily="34" charset="0"/>
              </a:rPr>
              <a:t>Optimizasyon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Teknikleri</a:t>
            </a:r>
            <a:r>
              <a:rPr lang="tr-TR" b="1"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a:p>
            <a:pPr>
              <a:lnSpc>
                <a:spcPct val="124000"/>
              </a:lnSpc>
              <a:spcBef>
                <a:spcPts val="0"/>
              </a:spcBef>
              <a:buFont typeface="Arial" panose="020B0604020202020204" pitchFamily="34" charset="0"/>
              <a:buChar char="•"/>
            </a:pPr>
            <a:r>
              <a:rPr lang="en-US" b="1" dirty="0">
                <a:latin typeface="Arial" panose="020B0604020202020204" pitchFamily="34" charset="0"/>
                <a:cs typeface="Arial" panose="020B0604020202020204" pitchFamily="34" charset="0"/>
              </a:rPr>
              <a:t>Adam </a:t>
            </a:r>
            <a:r>
              <a:rPr lang="en-US" b="1" dirty="0" err="1">
                <a:latin typeface="Arial" panose="020B0604020202020204" pitchFamily="34" charset="0"/>
                <a:cs typeface="Arial" panose="020B0604020202020204" pitchFamily="34" charset="0"/>
              </a:rPr>
              <a:t>Optimizatörü</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Adaptif</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öğrenme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oranları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momentum </a:t>
            </a:r>
            <a:r>
              <a:rPr lang="en-US" dirty="0" err="1">
                <a:latin typeface="Arial" panose="020B0604020202020204" pitchFamily="34" charset="0"/>
                <a:cs typeface="Arial" panose="020B0604020202020204" pitchFamily="34" charset="0"/>
              </a:rPr>
              <a:t>terimiyle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hızlı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verimli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öğrenme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sağlar</a:t>
            </a:r>
            <a:r>
              <a:rPr lang="en-US" dirty="0">
                <a:latin typeface="Arial" panose="020B0604020202020204" pitchFamily="34" charset="0"/>
                <a:cs typeface="Arial" panose="020B0604020202020204" pitchFamily="34" charset="0"/>
              </a:rPr>
              <a:t>.</a:t>
            </a:r>
            <a:r>
              <a:rPr lang="tr-TR" dirty="0">
                <a:latin typeface="Arial" panose="020B0604020202020204" pitchFamily="34" charset="0"/>
                <a:cs typeface="Arial" panose="020B0604020202020204" pitchFamily="34" charset="0"/>
              </a:rPr>
              <a:t> Modellerimizde çoğunlukla tercih edilmiştir.</a:t>
            </a:r>
            <a:endParaRPr lang="en-US" dirty="0">
              <a:latin typeface="Arial" panose="020B0604020202020204" pitchFamily="34" charset="0"/>
              <a:cs typeface="Arial" panose="020B0604020202020204" pitchFamily="34" charset="0"/>
            </a:endParaRPr>
          </a:p>
          <a:p>
            <a:pPr>
              <a:lnSpc>
                <a:spcPct val="124000"/>
              </a:lnSpc>
              <a:spcBef>
                <a:spcPts val="0"/>
              </a:spcBef>
              <a:buFont typeface="Arial" panose="020B0604020202020204" pitchFamily="34" charset="0"/>
              <a:buChar char="•"/>
            </a:pPr>
            <a:r>
              <a:rPr lang="en-US" b="1" dirty="0">
                <a:latin typeface="Arial" panose="020B0604020202020204" pitchFamily="34" charset="0"/>
                <a:cs typeface="Arial" panose="020B0604020202020204" pitchFamily="34" charset="0"/>
              </a:rPr>
              <a:t>SGD (</a:t>
            </a:r>
            <a:r>
              <a:rPr lang="en-US" b="1" dirty="0" err="1">
                <a:latin typeface="Arial" panose="020B0604020202020204" pitchFamily="34" charset="0"/>
                <a:cs typeface="Arial" panose="020B0604020202020204" pitchFamily="34" charset="0"/>
              </a:rPr>
              <a:t>Stokastik</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Gradyan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İnişi</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Her </a:t>
            </a:r>
            <a:r>
              <a:rPr lang="en-US" dirty="0" err="1">
                <a:latin typeface="Arial" panose="020B0604020202020204" pitchFamily="34" charset="0"/>
                <a:cs typeface="Arial" panose="020B0604020202020204" pitchFamily="34" charset="0"/>
              </a:rPr>
              <a:t>bir</a:t>
            </a:r>
            <a:r>
              <a:rPr lang="en-US" dirty="0">
                <a:latin typeface="Arial" panose="020B0604020202020204" pitchFamily="34" charset="0"/>
                <a:cs typeface="Arial" panose="020B0604020202020204" pitchFamily="34" charset="0"/>
              </a:rPr>
              <a:t> mini-batch </a:t>
            </a:r>
            <a:r>
              <a:rPr lang="en-US" dirty="0" err="1">
                <a:latin typeface="Arial" panose="020B0604020202020204" pitchFamily="34" charset="0"/>
                <a:cs typeface="Arial" panose="020B0604020202020204" pitchFamily="34" charset="0"/>
              </a:rPr>
              <a:t>için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gradyan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hesaplaması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yaparak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öğrenme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sürecini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hızlandırır</a:t>
            </a:r>
            <a:r>
              <a:rPr lang="en-US" dirty="0">
                <a:latin typeface="Arial" panose="020B0604020202020204" pitchFamily="34" charset="0"/>
                <a:cs typeface="Arial" panose="020B0604020202020204" pitchFamily="34" charset="0"/>
              </a:rPr>
              <a:t>.</a:t>
            </a:r>
          </a:p>
          <a:p>
            <a:pPr>
              <a:lnSpc>
                <a:spcPct val="124000"/>
              </a:lnSpc>
              <a:spcBef>
                <a:spcPts val="0"/>
              </a:spcBef>
              <a:buFont typeface="Arial" panose="020B0604020202020204" pitchFamily="34" charset="0"/>
              <a:buChar char="•"/>
            </a:pPr>
            <a:r>
              <a:rPr lang="en-US" b="1" dirty="0" err="1">
                <a:latin typeface="Arial" panose="020B0604020202020204" pitchFamily="34" charset="0"/>
                <a:cs typeface="Arial" panose="020B0604020202020204" pitchFamily="34" charset="0"/>
              </a:rPr>
              <a:t>RMSProp</a:t>
            </a:r>
            <a:r>
              <a:rPr lang="en-US" dirty="0">
                <a:latin typeface="Arial" panose="020B0604020202020204" pitchFamily="34" charset="0"/>
                <a:cs typeface="Arial" panose="020B0604020202020204" pitchFamily="34" charset="0"/>
              </a:rPr>
              <a:t>: Her </a:t>
            </a:r>
            <a:r>
              <a:rPr lang="en-US" dirty="0" err="1">
                <a:latin typeface="Arial" panose="020B0604020202020204" pitchFamily="34" charset="0"/>
                <a:cs typeface="Arial" panose="020B0604020202020204" pitchFamily="34" charset="0"/>
              </a:rPr>
              <a:t>parametre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için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ayrı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öğrenme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oranları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hesaplar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gradyanların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hareketli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ortalamasını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kullanarak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oranları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ayarlar</a:t>
            </a:r>
            <a:r>
              <a:rPr lang="en-US" dirty="0">
                <a:latin typeface="Arial" panose="020B0604020202020204" pitchFamily="34" charset="0"/>
                <a:cs typeface="Arial" panose="020B0604020202020204" pitchFamily="34" charset="0"/>
              </a:rPr>
              <a:t>.</a:t>
            </a:r>
          </a:p>
          <a:p>
            <a:pPr>
              <a:lnSpc>
                <a:spcPct val="124000"/>
              </a:lnSpc>
              <a:spcBef>
                <a:spcPts val="0"/>
              </a:spcBef>
              <a:buFont typeface="Arial" panose="020B0604020202020204" pitchFamily="34" charset="0"/>
              <a:buChar char="•"/>
            </a:pPr>
            <a:r>
              <a:rPr lang="en-US" b="1" dirty="0" err="1">
                <a:latin typeface="Arial" panose="020B0604020202020204" pitchFamily="34" charset="0"/>
                <a:cs typeface="Arial" panose="020B0604020202020204" pitchFamily="34" charset="0"/>
              </a:rPr>
              <a:t>Nadam</a:t>
            </a:r>
            <a:r>
              <a:rPr lang="en-US" dirty="0">
                <a:latin typeface="Arial" panose="020B0604020202020204" pitchFamily="34" charset="0"/>
                <a:cs typeface="Arial" panose="020B0604020202020204" pitchFamily="34" charset="0"/>
              </a:rPr>
              <a:t>: Adam </a:t>
            </a:r>
            <a:r>
              <a:rPr lang="en-US" dirty="0" err="1">
                <a:latin typeface="Arial" panose="020B0604020202020204" pitchFamily="34" charset="0"/>
                <a:cs typeface="Arial" panose="020B0604020202020204" pitchFamily="34" charset="0"/>
              </a:rPr>
              <a:t>optimizatörünün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avantajlarını</a:t>
            </a:r>
            <a:r>
              <a:rPr lang="en-US" dirty="0">
                <a:latin typeface="Arial" panose="020B0604020202020204" pitchFamily="34" charset="0"/>
                <a:cs typeface="Arial" panose="020B0604020202020204" pitchFamily="34" charset="0"/>
              </a:rPr>
              <a:t> Nesterov momentum </a:t>
            </a:r>
            <a:r>
              <a:rPr lang="en-US" dirty="0" err="1">
                <a:latin typeface="Arial" panose="020B0604020202020204" pitchFamily="34" charset="0"/>
                <a:cs typeface="Arial" panose="020B0604020202020204" pitchFamily="34" charset="0"/>
              </a:rPr>
              <a:t>ile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birleştirir</a:t>
            </a:r>
            <a:r>
              <a:rPr lang="en-US" dirty="0">
                <a:latin typeface="Arial" panose="020B0604020202020204" pitchFamily="34" charset="0"/>
                <a:cs typeface="Arial" panose="020B0604020202020204" pitchFamily="34" charset="0"/>
              </a:rPr>
              <a:t>.</a:t>
            </a:r>
          </a:p>
          <a:p>
            <a:pPr marL="0" lvl="0" indent="0" algn="l" rtl="0">
              <a:lnSpc>
                <a:spcPct val="124000"/>
              </a:lnSpc>
              <a:spcBef>
                <a:spcPts val="0"/>
              </a:spcBef>
              <a:spcAft>
                <a:spcPts val="0"/>
              </a:spcAft>
              <a:buNone/>
            </a:pPr>
            <a:endParaRPr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3F119E24-98A9-2D42-9383-F122625C6A32}"/>
              </a:ext>
            </a:extLst>
          </p:cNvPr>
          <p:cNvPicPr>
            <a:picLocks noChangeAspect="1"/>
          </p:cNvPicPr>
          <p:nvPr/>
        </p:nvPicPr>
        <p:blipFill>
          <a:blip r:embed="rId3"/>
          <a:stretch>
            <a:fillRect/>
          </a:stretch>
        </p:blipFill>
        <p:spPr>
          <a:xfrm>
            <a:off x="10020300" y="203199"/>
            <a:ext cx="2044700" cy="263930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IN" dirty="0" err="1">
                <a:latin typeface="+mj-lt"/>
              </a:rPr>
              <a:t>Yöntem</a:t>
            </a:r>
            <a:br>
              <a:rPr lang="en-IN" dirty="0">
                <a:latin typeface="+mj-lt"/>
              </a:rPr>
            </a:br>
            <a:r>
              <a:rPr lang="en-IN" dirty="0" err="1">
                <a:latin typeface="+mj-lt"/>
              </a:rPr>
              <a:t>Optimizasyon</a:t>
            </a:r>
            <a:r>
              <a:rPr lang="en-IN" dirty="0">
                <a:latin typeface="+mj-lt"/>
              </a:rPr>
              <a:t> </a:t>
            </a:r>
            <a:r>
              <a:rPr lang="en-IN" dirty="0" err="1">
                <a:latin typeface="+mj-lt"/>
              </a:rPr>
              <a:t>ve</a:t>
            </a:r>
            <a:r>
              <a:rPr lang="en-IN" dirty="0">
                <a:latin typeface="+mj-lt"/>
              </a:rPr>
              <a:t> </a:t>
            </a:r>
            <a:r>
              <a:rPr lang="en-IN" dirty="0" err="1">
                <a:latin typeface="+mj-lt"/>
              </a:rPr>
              <a:t>Regülarizasyon</a:t>
            </a:r>
            <a:endParaRPr dirty="0">
              <a:latin typeface="+mj-lt"/>
            </a:endParaRPr>
          </a:p>
        </p:txBody>
      </p:sp>
      <p:sp>
        <p:nvSpPr>
          <p:cNvPr id="140" name="Google Shape;140;p2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fontScale="70000" lnSpcReduction="20000"/>
          </a:bodyPr>
          <a:lstStyle/>
          <a:p>
            <a:pPr marL="114300" indent="0">
              <a:lnSpc>
                <a:spcPct val="134000"/>
              </a:lnSpc>
              <a:spcBef>
                <a:spcPts val="0"/>
              </a:spcBef>
              <a:buNone/>
            </a:pPr>
            <a:r>
              <a:rPr lang="tr-TR" b="1" dirty="0">
                <a:latin typeface="Arial" panose="020B0604020202020204" pitchFamily="34" charset="0"/>
                <a:cs typeface="Arial" panose="020B0604020202020204" pitchFamily="34" charset="0"/>
              </a:rPr>
              <a:t>Dikkate Alınan </a:t>
            </a:r>
            <a:r>
              <a:rPr lang="en-US" b="1" dirty="0" err="1">
                <a:latin typeface="Arial" panose="020B0604020202020204" pitchFamily="34" charset="0"/>
                <a:cs typeface="Arial" panose="020B0604020202020204" pitchFamily="34" charset="0"/>
              </a:rPr>
              <a:t>Regülarizasyon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Teknikleri</a:t>
            </a:r>
            <a:r>
              <a:rPr lang="tr-TR" b="1"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a:p>
            <a:pPr>
              <a:lnSpc>
                <a:spcPct val="134000"/>
              </a:lnSpc>
              <a:spcBef>
                <a:spcPts val="0"/>
              </a:spcBef>
              <a:buFont typeface="Arial" panose="020B0604020202020204" pitchFamily="34" charset="0"/>
              <a:buChar char="•"/>
            </a:pPr>
            <a:r>
              <a:rPr lang="en-US" b="1" dirty="0">
                <a:latin typeface="Arial" panose="020B0604020202020204" pitchFamily="34" charset="0"/>
                <a:cs typeface="Arial" panose="020B0604020202020204" pitchFamily="34" charset="0"/>
              </a:rPr>
              <a:t>Dropout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Ağdaki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bazı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nöronların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rastgele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devre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dışı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bırakılmasıyla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aşırı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uyumu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engeller</a:t>
            </a:r>
            <a:r>
              <a:rPr lang="en-US" dirty="0">
                <a:latin typeface="Arial" panose="020B0604020202020204" pitchFamily="34" charset="0"/>
                <a:cs typeface="Arial" panose="020B0604020202020204" pitchFamily="34" charset="0"/>
              </a:rPr>
              <a:t>.</a:t>
            </a:r>
          </a:p>
          <a:p>
            <a:pPr>
              <a:lnSpc>
                <a:spcPct val="134000"/>
              </a:lnSpc>
              <a:spcBef>
                <a:spcPts val="0"/>
              </a:spcBef>
              <a:buFont typeface="Arial" panose="020B0604020202020204" pitchFamily="34" charset="0"/>
              <a:buChar char="•"/>
            </a:pPr>
            <a:r>
              <a:rPr lang="en-US" b="1" dirty="0">
                <a:latin typeface="Arial" panose="020B0604020202020204" pitchFamily="34" charset="0"/>
                <a:cs typeface="Arial" panose="020B0604020202020204" pitchFamily="34" charset="0"/>
              </a:rPr>
              <a:t>Erken </a:t>
            </a:r>
            <a:r>
              <a:rPr lang="en-US" b="1" dirty="0" err="1">
                <a:latin typeface="Arial" panose="020B0604020202020204" pitchFamily="34" charset="0"/>
                <a:cs typeface="Arial" panose="020B0604020202020204" pitchFamily="34" charset="0"/>
              </a:rPr>
              <a:t>Durdurma</a:t>
            </a:r>
            <a:r>
              <a:rPr lang="en-US" b="1" dirty="0">
                <a:latin typeface="Arial" panose="020B0604020202020204" pitchFamily="34" charset="0"/>
                <a:cs typeface="Arial" panose="020B0604020202020204" pitchFamily="34" charset="0"/>
              </a:rPr>
              <a:t> (Early Stopping)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Doğrulama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kaybının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belirli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süre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boyunca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iyileşmemesi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durumunda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eğitimin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durdurulması</a:t>
            </a:r>
            <a:r>
              <a:rPr lang="en-US" dirty="0">
                <a:latin typeface="Arial" panose="020B0604020202020204" pitchFamily="34" charset="0"/>
                <a:cs typeface="Arial" panose="020B0604020202020204" pitchFamily="34" charset="0"/>
              </a:rPr>
              <a:t>.</a:t>
            </a:r>
          </a:p>
          <a:p>
            <a:pPr>
              <a:lnSpc>
                <a:spcPct val="134000"/>
              </a:lnSpc>
              <a:spcBef>
                <a:spcPts val="0"/>
              </a:spcBef>
              <a:buFont typeface="Arial" panose="020B0604020202020204" pitchFamily="34" charset="0"/>
              <a:buChar char="•"/>
            </a:pPr>
            <a:r>
              <a:rPr lang="en-US" b="1" dirty="0">
                <a:latin typeface="Arial" panose="020B0604020202020204" pitchFamily="34" charset="0"/>
                <a:cs typeface="Arial" panose="020B0604020202020204" pitchFamily="34" charset="0"/>
              </a:rPr>
              <a:t>L2 </a:t>
            </a:r>
            <a:r>
              <a:rPr lang="en-US" b="1" dirty="0" err="1">
                <a:latin typeface="Arial" panose="020B0604020202020204" pitchFamily="34" charset="0"/>
                <a:cs typeface="Arial" panose="020B0604020202020204" pitchFamily="34" charset="0"/>
              </a:rPr>
              <a:t>Regülarizasyonu</a:t>
            </a:r>
            <a:r>
              <a:rPr lang="en-US" b="1" dirty="0">
                <a:latin typeface="Arial" panose="020B0604020202020204" pitchFamily="34" charset="0"/>
                <a:cs typeface="Arial" panose="020B0604020202020204" pitchFamily="34" charset="0"/>
              </a:rPr>
              <a:t> (Ridge </a:t>
            </a:r>
            <a:r>
              <a:rPr lang="en-US" b="1" dirty="0" err="1">
                <a:latin typeface="Arial" panose="020B0604020202020204" pitchFamily="34" charset="0"/>
                <a:cs typeface="Arial" panose="020B0604020202020204" pitchFamily="34" charset="0"/>
              </a:rPr>
              <a:t>Regresyonu</a:t>
            </a:r>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Ağırlıkların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karesinin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toplamını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ceza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terimi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olarak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ekleyerek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aşırı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uyumu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engeller</a:t>
            </a:r>
            <a:r>
              <a:rPr lang="en-US" dirty="0">
                <a:latin typeface="Arial" panose="020B0604020202020204" pitchFamily="34" charset="0"/>
                <a:cs typeface="Arial" panose="020B0604020202020204" pitchFamily="34" charset="0"/>
              </a:rPr>
              <a:t>.</a:t>
            </a:r>
          </a:p>
          <a:p>
            <a:pPr>
              <a:lnSpc>
                <a:spcPct val="134000"/>
              </a:lnSpc>
              <a:spcBef>
                <a:spcPts val="0"/>
              </a:spcBef>
              <a:buFont typeface="Arial" panose="020B0604020202020204" pitchFamily="34" charset="0"/>
              <a:buChar char="•"/>
            </a:pPr>
            <a:r>
              <a:rPr lang="en-US" b="1" dirty="0">
                <a:latin typeface="Arial" panose="020B0604020202020204" pitchFamily="34" charset="0"/>
                <a:cs typeface="Arial" panose="020B0604020202020204" pitchFamily="34" charset="0"/>
              </a:rPr>
              <a:t>L1_L2 </a:t>
            </a:r>
            <a:r>
              <a:rPr lang="en-US" b="1" dirty="0" err="1">
                <a:latin typeface="Arial" panose="020B0604020202020204" pitchFamily="34" charset="0"/>
                <a:cs typeface="Arial" panose="020B0604020202020204" pitchFamily="34" charset="0"/>
              </a:rPr>
              <a:t>Regülarizasyonu</a:t>
            </a:r>
            <a:r>
              <a:rPr lang="en-US" b="1" dirty="0">
                <a:latin typeface="Arial" panose="020B0604020202020204" pitchFamily="34" charset="0"/>
                <a:cs typeface="Arial" panose="020B0604020202020204" pitchFamily="34" charset="0"/>
              </a:rPr>
              <a:t> (Elastic Net)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Ağırlıkların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mutlak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kare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değerlerinin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toplamını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ekleyerek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modelin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daha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basit</a:t>
            </a:r>
            <a:r>
              <a:rPr lang="en-US" dirty="0">
                <a:latin typeface="Arial" panose="020B0604020202020204" pitchFamily="34" charset="0"/>
                <a:cs typeface="Arial" panose="020B0604020202020204" pitchFamily="34" charset="0"/>
              </a:rPr>
              <a:t> hale </a:t>
            </a:r>
            <a:r>
              <a:rPr lang="en-US" dirty="0" err="1">
                <a:latin typeface="Arial" panose="020B0604020202020204" pitchFamily="34" charset="0"/>
                <a:cs typeface="Arial" panose="020B0604020202020204" pitchFamily="34" charset="0"/>
              </a:rPr>
              <a:t>gelmesini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aşırı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uyumu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engellemesini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sağlar</a:t>
            </a:r>
            <a:r>
              <a:rPr lang="en-US" dirty="0">
                <a:latin typeface="Arial" panose="020B0604020202020204" pitchFamily="34" charset="0"/>
                <a:cs typeface="Arial" panose="020B0604020202020204" pitchFamily="34" charset="0"/>
              </a:rPr>
              <a:t>.</a:t>
            </a:r>
          </a:p>
          <a:p>
            <a:pPr>
              <a:lnSpc>
                <a:spcPct val="134000"/>
              </a:lnSpc>
              <a:spcBef>
                <a:spcPts val="0"/>
              </a:spcBef>
              <a:buFont typeface="Arial" panose="020B0604020202020204" pitchFamily="34" charset="0"/>
              <a:buChar char="•"/>
            </a:pPr>
            <a:r>
              <a:rPr lang="en-US" b="1" dirty="0">
                <a:latin typeface="Arial" panose="020B0604020202020204" pitchFamily="34" charset="0"/>
                <a:cs typeface="Arial" panose="020B0604020202020204" pitchFamily="34" charset="0"/>
              </a:rPr>
              <a:t>Batch Normalization</a:t>
            </a:r>
            <a:r>
              <a:rPr lang="en-US" dirty="0">
                <a:latin typeface="Arial" panose="020B0604020202020204" pitchFamily="34" charset="0"/>
                <a:cs typeface="Arial" panose="020B0604020202020204" pitchFamily="34" charset="0"/>
              </a:rPr>
              <a:t>: Her mini-</a:t>
            </a:r>
            <a:r>
              <a:rPr lang="en-US" dirty="0" err="1">
                <a:latin typeface="Arial" panose="020B0604020202020204" pitchFamily="34" charset="0"/>
                <a:cs typeface="Arial" panose="020B0604020202020204" pitchFamily="34" charset="0"/>
              </a:rPr>
              <a:t>batch'in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aktivasyonlarını</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normalleştirerek</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öğrenme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sürecini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hızlandırır</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ve</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stabil</a:t>
            </a:r>
            <a:r>
              <a:rPr lang="en-US" dirty="0">
                <a:latin typeface="Arial" panose="020B0604020202020204" pitchFamily="34" charset="0"/>
                <a:cs typeface="Arial" panose="020B0604020202020204" pitchFamily="34" charset="0"/>
              </a:rPr>
              <a:t> hale </a:t>
            </a:r>
            <a:r>
              <a:rPr lang="en-US" dirty="0" err="1">
                <a:latin typeface="Arial" panose="020B0604020202020204" pitchFamily="34" charset="0"/>
                <a:cs typeface="Arial" panose="020B0604020202020204" pitchFamily="34" charset="0"/>
              </a:rPr>
              <a:t>getirir</a:t>
            </a:r>
            <a:r>
              <a:rPr lang="en-US" dirty="0">
                <a:latin typeface="Arial" panose="020B0604020202020204" pitchFamily="34" charset="0"/>
                <a:cs typeface="Arial" panose="020B0604020202020204" pitchFamily="34" charset="0"/>
              </a:rPr>
              <a:t>.</a:t>
            </a:r>
          </a:p>
          <a:p>
            <a:pPr marL="0" lvl="0" indent="0" algn="l" rtl="0">
              <a:lnSpc>
                <a:spcPct val="134000"/>
              </a:lnSpc>
              <a:spcBef>
                <a:spcPts val="0"/>
              </a:spcBef>
              <a:spcAft>
                <a:spcPts val="0"/>
              </a:spcAft>
              <a:buNone/>
            </a:pPr>
            <a:endParaRPr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358</TotalTime>
  <Words>4425</Words>
  <Application>Microsoft Office PowerPoint</Application>
  <PresentationFormat>Widescreen</PresentationFormat>
  <Paragraphs>449</Paragraphs>
  <Slides>20</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Times New Roman</vt:lpstr>
      <vt:lpstr>Office Theme</vt:lpstr>
      <vt:lpstr>PowerPoint Presentation</vt:lpstr>
      <vt:lpstr>Giriş</vt:lpstr>
      <vt:lpstr>İlgili Çalışmalar</vt:lpstr>
      <vt:lpstr>Yöntem Metodoloji ve Akış Diyagramı (1/2)</vt:lpstr>
      <vt:lpstr>Yöntem Metodoloji ve Akış Diyagramı (2/2)</vt:lpstr>
      <vt:lpstr>Yöntem Veri Kümesi</vt:lpstr>
      <vt:lpstr>Yöntem Veri Kümesi</vt:lpstr>
      <vt:lpstr>Yöntem Optimizasyon ve Regülarizasyon</vt:lpstr>
      <vt:lpstr>Yöntem Optimizasyon ve Regülarizasyon</vt:lpstr>
      <vt:lpstr>Yöntem Sınıflandırma Yöntemleri</vt:lpstr>
      <vt:lpstr>Sonuçlar ve Tartışma Sınıflandırma Performansı </vt:lpstr>
      <vt:lpstr>Sonuçlar ve Tartışma Sınıflandırma Performansı </vt:lpstr>
      <vt:lpstr>Sonuçlar ve Tartışma Görsel Analizler</vt:lpstr>
      <vt:lpstr>Sonuçlar ve Tartışma Görsel Analizler</vt:lpstr>
      <vt:lpstr>Sonuçlar ve Tartışma Görsel Analizler</vt:lpstr>
      <vt:lpstr>Tartışma Ek Gözlemler ve Çıkarımlar</vt:lpstr>
      <vt:lpstr>Tartışma Genel Değerlendirme</vt:lpstr>
      <vt:lpstr>Tartışma Öneriler ve Gelecek Çalışmalar</vt:lpstr>
      <vt:lpstr>Kaynaklar</vt:lpstr>
      <vt:lpstr>Bizleri Dinlediğiniz için Teşekkür Ederiz!  İletişim Bilgilerimiz:  Hacettepe Üniversitesi, Bilişim Enstitüsü, Türkiye Mert Çalışkan, mertcaliskan@hacettepe.edu.tr Zübeyir Faruk Tekbaş, zubeyirtekbas@hacettepe.edu.tr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Mert Caliskan</cp:lastModifiedBy>
  <cp:revision>31</cp:revision>
  <cp:lastPrinted>2024-06-02T14:16:04Z</cp:lastPrinted>
  <dcterms:modified xsi:type="dcterms:W3CDTF">2024-06-02T16:03:13Z</dcterms:modified>
</cp:coreProperties>
</file>